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6"/>
  </p:notesMasterIdLst>
  <p:sldIdLst>
    <p:sldId id="376" r:id="rId2"/>
    <p:sldId id="2141" r:id="rId3"/>
    <p:sldId id="257" r:id="rId4"/>
    <p:sldId id="378" r:id="rId5"/>
    <p:sldId id="401" r:id="rId6"/>
    <p:sldId id="385" r:id="rId7"/>
    <p:sldId id="350" r:id="rId8"/>
    <p:sldId id="352" r:id="rId9"/>
    <p:sldId id="400" r:id="rId10"/>
    <p:sldId id="375" r:id="rId11"/>
    <p:sldId id="397" r:id="rId12"/>
    <p:sldId id="404" r:id="rId13"/>
    <p:sldId id="394" r:id="rId14"/>
    <p:sldId id="373" r:id="rId15"/>
    <p:sldId id="395" r:id="rId16"/>
    <p:sldId id="396" r:id="rId17"/>
    <p:sldId id="402" r:id="rId18"/>
    <p:sldId id="357" r:id="rId19"/>
    <p:sldId id="358" r:id="rId20"/>
    <p:sldId id="399" r:id="rId21"/>
    <p:sldId id="405" r:id="rId22"/>
    <p:sldId id="387" r:id="rId23"/>
    <p:sldId id="469" r:id="rId24"/>
    <p:sldId id="470" r:id="rId25"/>
    <p:sldId id="471" r:id="rId26"/>
    <p:sldId id="472" r:id="rId27"/>
    <p:sldId id="473" r:id="rId28"/>
    <p:sldId id="474" r:id="rId29"/>
    <p:sldId id="475" r:id="rId30"/>
    <p:sldId id="366" r:id="rId31"/>
    <p:sldId id="361" r:id="rId32"/>
    <p:sldId id="367" r:id="rId33"/>
    <p:sldId id="368" r:id="rId34"/>
    <p:sldId id="369" r:id="rId35"/>
    <p:sldId id="370" r:id="rId36"/>
    <p:sldId id="371" r:id="rId37"/>
    <p:sldId id="372" r:id="rId38"/>
    <p:sldId id="318" r:id="rId39"/>
    <p:sldId id="325" r:id="rId40"/>
    <p:sldId id="326" r:id="rId41"/>
    <p:sldId id="327" r:id="rId42"/>
    <p:sldId id="467" r:id="rId43"/>
    <p:sldId id="468" r:id="rId44"/>
    <p:sldId id="335" r:id="rId45"/>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2crtZkt5xRlMIlOyJugY6A==" hashData="otjGR7dWPScCdz6ibT0WGBa6Y+QGpsW+caSgsGEn9dwYy5c4KjFnzFpYLSSh/I2Eve0VkEpP+CKXZ7v0oGevyg=="/>
  <p:extLst>
    <p:ext uri="{EFAFB233-063F-42B5-8137-9DF3F51BA10A}">
      <p15:sldGuideLst xmlns:p15="http://schemas.microsoft.com/office/powerpoint/2012/main">
        <p15:guide id="1" orient="horz" pos="2856" userDrawn="1">
          <p15:clr>
            <a:srgbClr val="A4A3A4"/>
          </p15:clr>
        </p15:guide>
        <p15:guide id="2" pos="51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3E0"/>
    <a:srgbClr val="095A82"/>
    <a:srgbClr val="4472C4"/>
    <a:srgbClr val="FF9966"/>
    <a:srgbClr val="D886EE"/>
    <a:srgbClr val="DE97F1"/>
    <a:srgbClr val="AE8DB8"/>
    <a:srgbClr val="7B9339"/>
    <a:srgbClr val="4B98D9"/>
    <a:srgbClr val="2469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89424" autoAdjust="0"/>
  </p:normalViewPr>
  <p:slideViewPr>
    <p:cSldViewPr snapToGrid="0">
      <p:cViewPr varScale="1">
        <p:scale>
          <a:sx n="52" d="100"/>
          <a:sy n="52" d="100"/>
        </p:scale>
        <p:origin x="714" y="84"/>
      </p:cViewPr>
      <p:guideLst>
        <p:guide orient="horz" pos="2856"/>
        <p:guide pos="5192"/>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2A706-A0F1-49DA-BE57-D553623793DF}" type="datetimeFigureOut">
              <a:rPr lang="en-US" smtClean="0"/>
              <a:t>5/27/2019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43BFC-CDBF-4076-A12A-B8552B9862CC}" type="slidenum">
              <a:rPr lang="en-US" smtClean="0"/>
              <a:t>‹#›</a:t>
            </a:fld>
            <a:endParaRPr lang="en-US" dirty="0"/>
          </a:p>
        </p:txBody>
      </p:sp>
    </p:spTree>
    <p:extLst>
      <p:ext uri="{BB962C8B-B14F-4D97-AF65-F5344CB8AC3E}">
        <p14:creationId xmlns:p14="http://schemas.microsoft.com/office/powerpoint/2010/main" val="1866381171"/>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0D01E3-B214-44AA-B211-F572F93E3A46}" type="slidenum">
              <a:rPr lang="en-US" smtClean="0"/>
              <a:t>1</a:t>
            </a:fld>
            <a:endParaRPr lang="en-US" dirty="0"/>
          </a:p>
        </p:txBody>
      </p:sp>
    </p:spTree>
    <p:extLst>
      <p:ext uri="{BB962C8B-B14F-4D97-AF65-F5344CB8AC3E}">
        <p14:creationId xmlns:p14="http://schemas.microsoft.com/office/powerpoint/2010/main" val="112740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0" i="0" u="none" strike="noStrike" cap="none" dirty="0">
                <a:solidFill>
                  <a:srgbClr val="3F3F3F"/>
                </a:solidFill>
                <a:latin typeface="Open Sans"/>
                <a:ea typeface="Open Sans"/>
                <a:cs typeface="Open Sans"/>
                <a:sym typeface="Open Sans"/>
              </a:rPr>
              <a:t>ML allows machines to gain intelligence, thereby enabling AI. Deep learning is a specialized form of ML where one can learn complex representations is the data by use of layered computational units called neural networks</a:t>
            </a: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36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157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906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sz="16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585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743BFC-CDBF-4076-A12A-B8552B9862CC}" type="slidenum">
              <a:rPr lang="en-US" smtClean="0"/>
              <a:t>17</a:t>
            </a:fld>
            <a:endParaRPr lang="en-US" dirty="0"/>
          </a:p>
        </p:txBody>
      </p:sp>
    </p:spTree>
    <p:extLst>
      <p:ext uri="{BB962C8B-B14F-4D97-AF65-F5344CB8AC3E}">
        <p14:creationId xmlns:p14="http://schemas.microsoft.com/office/powerpoint/2010/main" val="71530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endParaRPr lang="en-IN" sz="1600" b="1" i="0"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buClr>
                <a:srgbClr val="3F3F3F"/>
              </a:buClr>
              <a:buSzPct val="100000"/>
              <a:buFont typeface="Arial"/>
              <a:buNone/>
            </a:pPr>
            <a:r>
              <a:rPr lang="en-IN" sz="1600" i="0" dirty="0">
                <a:latin typeface="Open Sans" panose="020B0606030504020204" pitchFamily="34" charset="0"/>
                <a:ea typeface="Open Sans" panose="020B0606030504020204" pitchFamily="34" charset="0"/>
                <a:cs typeface="Open Sans" panose="020B0606030504020204" pitchFamily="34" charset="0"/>
              </a:rPr>
              <a:t>Traditionally, one would hard-code the decision rules for a problem at hand, evaluate the results of the program and if the results were satisfactory, the program would be deployed in production. If results were not as expected, one would review the errors, change the program and evaluate it again.</a:t>
            </a:r>
            <a:endParaRPr lang="en-US" sz="16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3644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endParaRPr lang="en-IN" sz="1600" b="1" i="0"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sz="1600" i="0" dirty="0"/>
              <a:t>In the new Machine Learning approach, the decision rules are not hard-coded, rather the model is trained with training data to derive (or learn) the algorithm which represents the relation between the input and the output. This trained model is then evaluated against test data, and if the results are not satisfactory, the training is repeated with some changes.</a:t>
            </a:r>
            <a:endParaRPr lang="en-US" sz="1600" b="1" i="0" dirty="0">
              <a:solidFill>
                <a:srgbClr val="3F3F3F"/>
              </a:solidFill>
              <a:latin typeface="Open Sans"/>
              <a:ea typeface="Open Sans"/>
              <a:cs typeface="Open Sans"/>
            </a:endParaRP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1" dirty="0">
              <a:solidFill>
                <a:srgbClr val="3F3F3F"/>
              </a:solidFill>
              <a:latin typeface="Open Sans"/>
              <a:ea typeface="Open Sans"/>
              <a:cs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105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909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92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431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347" name="Shape 3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887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702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843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457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099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056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0625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sz="16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20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dirty="0">
              <a:solidFill>
                <a:srgbClr val="3F3F3F"/>
              </a:solidFill>
              <a:latin typeface="Open Sans"/>
              <a:ea typeface="Open Sans"/>
              <a:cs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9026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endParaRPr lang="en-IN" b="1"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Examples of image processing:</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1. Automatic Facebook face tagging - Learns from user-tagged photos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2. OCR - Scan printed docs to digitize the text, Character recognition</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3. Self-driving cars - Cars are taught to drive themselves, Algorithm learns by observing video frames of driving cars (and recognizing images of obstacles, signs and other traffic)</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US" sz="1600" b="0" dirty="0">
              <a:solidFill>
                <a:srgbClr val="3F3F3F"/>
              </a:solidFill>
              <a:latin typeface="Open Sans"/>
              <a:ea typeface="Open Sans"/>
              <a:cs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049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099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sz="16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005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endParaRPr lang="en-IN" b="1"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Examples of Data Mining:</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1. Anomaly detection - Detect outliers; detect credit card fraud detection – to determine which transactions vary from usual purchase patterns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2. Association rules - Also called market basket analysis – detect which items seem to occur together; chalk and duster are often bought together</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3. Grouping - classify users based on their profiles, middle income or high income; classify high risk diabetes patients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4. Predictions - Predict credit scores by learning from profiles and scores of older customers; Health risk scoring based on learning from health conditions of prior customers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926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0" dirty="0">
                <a:solidFill>
                  <a:srgbClr val="3F3F3F"/>
                </a:solidFill>
                <a:latin typeface="Open Sans"/>
                <a:ea typeface="Open Sans"/>
                <a:cs typeface="Open Sans"/>
              </a:rPr>
              <a:t>Examples of Video games: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Game character or robot is trained to move within an environment avoiding obstacles or enemies; May use a technique called Reinforcement Learning - train the character or robot by rewarding an “incentive” for the right moves and “penalty” for the wrong moves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635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1" dirty="0">
                <a:solidFill>
                  <a:srgbClr val="3F3F3F"/>
                </a:solidFill>
                <a:latin typeface="Open Sans"/>
                <a:ea typeface="Open Sans"/>
                <a:cs typeface="Open Sans"/>
              </a:rPr>
              <a:t>Trainer notes: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0" dirty="0">
                <a:solidFill>
                  <a:srgbClr val="3F3F3F"/>
                </a:solidFill>
                <a:latin typeface="Open Sans"/>
                <a:ea typeface="Open Sans"/>
                <a:cs typeface="Open Sans"/>
              </a:rPr>
              <a:t>Examples of text analysis: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Spam filtering - Learn to detect spam in emails and other communication</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Sentiment Analysis - Learn to classify an opinion as positive, negative or neutral; detect public sentiment in twitter feed or filter customer complaints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IN" dirty="0"/>
              <a:t>Information extraction - Extract specific information or data addresses, keyword or entities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endParaRPr lang="en-IN" dirty="0"/>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2429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b="0" dirty="0">
                <a:solidFill>
                  <a:srgbClr val="3F3F3F"/>
                </a:solidFill>
                <a:latin typeface="Open Sans"/>
                <a:ea typeface="Open Sans"/>
                <a:cs typeface="Open Sans"/>
              </a:rPr>
              <a:t>Explain how different branded healthcare companies have been using ML to revolutionize the Health Care industry. For </a:t>
            </a:r>
            <a:r>
              <a:rPr lang="en-US" sz="1600" b="0" dirty="0" err="1">
                <a:solidFill>
                  <a:srgbClr val="3F3F3F"/>
                </a:solidFill>
                <a:latin typeface="Open Sans"/>
                <a:ea typeface="Open Sans"/>
                <a:cs typeface="Open Sans"/>
              </a:rPr>
              <a:t>eg</a:t>
            </a:r>
            <a:r>
              <a:rPr lang="en-US" sz="1600" b="0" dirty="0">
                <a:solidFill>
                  <a:srgbClr val="3F3F3F"/>
                </a:solidFill>
                <a:latin typeface="Open Sans"/>
                <a:ea typeface="Open Sans"/>
                <a:cs typeface="Open Sans"/>
              </a:rPr>
              <a:t>: Health Fidelity uses </a:t>
            </a:r>
            <a:r>
              <a:rPr lang="en-US" sz="1600" b="0" i="0" kern="1200" dirty="0">
                <a:solidFill>
                  <a:schemeClr val="tx1"/>
                </a:solidFill>
                <a:effectLst/>
                <a:latin typeface="+mn-lt"/>
                <a:ea typeface="+mn-ea"/>
                <a:cs typeface="+mn-cs"/>
              </a:rPr>
              <a:t>machine learning to determine which medications, lab values, procedures, or comorbidities tend to pair with certain conditions, which can be used to generate rules that can identify potential gaps in chart documentation.</a:t>
            </a:r>
            <a:endParaRPr lang="en-US" sz="1600" b="0" dirty="0">
              <a:solidFill>
                <a:srgbClr val="3F3F3F"/>
              </a:solidFill>
              <a:latin typeface="Open Sans"/>
              <a:ea typeface="Open Sans"/>
              <a:cs typeface="Open Sans"/>
            </a:endParaRP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1588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Shape 18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4" name="Shape 183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600" b="0" i="0" u="none" strike="noStrike" cap="none" dirty="0">
              <a:solidFill>
                <a:schemeClr val="dk1"/>
              </a:solidFill>
              <a:latin typeface="Calibri"/>
              <a:ea typeface="Calibri"/>
              <a:cs typeface="Calibri"/>
              <a:sym typeface="Calibri"/>
            </a:endParaRPr>
          </a:p>
        </p:txBody>
      </p:sp>
      <p:sp>
        <p:nvSpPr>
          <p:cNvPr id="1835" name="Shape 183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201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2" name="Google Shape;168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6" name="Google Shape;168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6" name="Google Shape;16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6" name="Google Shape;168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729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6" name="Google Shape;16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39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3095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0" name="Google Shape;178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dirty="0">
                <a:solidFill>
                  <a:srgbClr val="3F3F3F"/>
                </a:solidFill>
                <a:latin typeface="Open Sans"/>
                <a:ea typeface="Open Sans"/>
                <a:cs typeface="Open Sans"/>
              </a:rPr>
              <a:t>Trainer notes:</a:t>
            </a:r>
          </a:p>
          <a:p>
            <a:pPr marL="0" marR="0" lvl="0" indent="0" algn="l" defTabSz="1219170" rtl="0" eaLnBrk="1" fontAlgn="auto" latinLnBrk="0" hangingPunct="1">
              <a:lnSpc>
                <a:spcPct val="150000"/>
              </a:lnSpc>
              <a:spcBef>
                <a:spcPts val="0"/>
              </a:spcBef>
              <a:spcAft>
                <a:spcPts val="0"/>
              </a:spcAft>
              <a:buClr>
                <a:srgbClr val="3F3F3F"/>
              </a:buClr>
              <a:buSzPct val="100000"/>
              <a:buFont typeface="Arial"/>
              <a:buNone/>
              <a:tabLst/>
              <a:defRPr/>
            </a:pPr>
            <a:r>
              <a:rPr lang="en-US" sz="1600" dirty="0">
                <a:solidFill>
                  <a:srgbClr val="3F3F3F"/>
                </a:solidFill>
                <a:latin typeface="Open Sans"/>
                <a:ea typeface="Open Sans"/>
                <a:cs typeface="Open Sans"/>
              </a:rPr>
              <a:t>It involves ‘intelligence agents’, the autonomous entities that perceive its environment and take actions that maximize its chance of success at a given goal.</a:t>
            </a:r>
          </a:p>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060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88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Clr>
                <a:srgbClr val="3F3F3F"/>
              </a:buClr>
              <a:buSzPct val="100000"/>
              <a:buFont typeface="Arial"/>
              <a:buNone/>
            </a:pPr>
            <a:endParaRPr lang="en-US" sz="1600" b="0" i="0" u="none" strike="noStrike" cap="none" dirty="0">
              <a:solidFill>
                <a:srgbClr val="3F3F3F"/>
              </a:solidFill>
              <a:latin typeface="Open Sans"/>
              <a:ea typeface="Open Sans"/>
              <a:cs typeface="Open Sans"/>
              <a:sym typeface="Open Sans"/>
            </a:endParaRPr>
          </a:p>
        </p:txBody>
      </p:sp>
      <p:sp>
        <p:nvSpPr>
          <p:cNvPr id="370" name="Shape 37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667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sz="16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8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IN" sz="1600" b="0" i="0" kern="1200" dirty="0">
                <a:solidFill>
                  <a:schemeClr val="tx1"/>
                </a:solidFill>
                <a:effectLst/>
                <a:latin typeface="+mn-lt"/>
                <a:ea typeface="+mn-ea"/>
                <a:cs typeface="+mn-cs"/>
              </a:rPr>
              <a:t>Explain the relation between AI, Machine Learning and Data Science </a:t>
            </a:r>
            <a:endParaRPr lang="en-US" b="1" dirty="0"/>
          </a:p>
        </p:txBody>
      </p:sp>
      <p:sp>
        <p:nvSpPr>
          <p:cNvPr id="4" name="Slide Number Placeholder 3"/>
          <p:cNvSpPr>
            <a:spLocks noGrp="1"/>
          </p:cNvSpPr>
          <p:nvPr>
            <p:ph type="sldNum" sz="quarter" idx="5"/>
          </p:nvPr>
        </p:nvSpPr>
        <p:spPr/>
        <p:txBody>
          <a:bodyPr/>
          <a:lstStyle/>
          <a:p>
            <a:fld id="{16743BFC-CDBF-4076-A12A-B8552B9862CC}" type="slidenum">
              <a:rPr lang="en-US" smtClean="0"/>
              <a:t>12</a:t>
            </a:fld>
            <a:endParaRPr lang="en-US" dirty="0"/>
          </a:p>
        </p:txBody>
      </p:sp>
    </p:spTree>
    <p:extLst>
      <p:ext uri="{BB962C8B-B14F-4D97-AF65-F5344CB8AC3E}">
        <p14:creationId xmlns:p14="http://schemas.microsoft.com/office/powerpoint/2010/main" val="761224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Objectives">
    <p:spTree>
      <p:nvGrpSpPr>
        <p:cNvPr id="1" name="Shape 42"/>
        <p:cNvGrpSpPr/>
        <p:nvPr/>
      </p:nvGrpSpPr>
      <p:grpSpPr>
        <a:xfrm>
          <a:off x="0" y="0"/>
          <a:ext cx="0" cy="0"/>
          <a:chOff x="0" y="0"/>
          <a:chExt cx="0" cy="0"/>
        </a:xfrm>
      </p:grpSpPr>
      <p:pic>
        <p:nvPicPr>
          <p:cNvPr id="43" name="Shape 4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4" name="Shape 44"/>
          <p:cNvSpPr/>
          <p:nvPr/>
        </p:nvSpPr>
        <p:spPr>
          <a:xfrm>
            <a:off x="0" y="1242017"/>
            <a:ext cx="3426096" cy="7253472"/>
          </a:xfrm>
          <a:prstGeom prst="rect">
            <a:avLst/>
          </a:prstGeom>
          <a:solidFill>
            <a:srgbClr val="5AC7DB"/>
          </a:solidFill>
          <a:ln>
            <a:noFill/>
          </a:ln>
        </p:spPr>
        <p:txBody>
          <a:bodyPr lIns="117500" tIns="58750" rIns="117500" bIns="58750"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52" name="Shape 52"/>
          <p:cNvSpPr txBox="1">
            <a:spLocks noGrp="1"/>
          </p:cNvSpPr>
          <p:nvPr>
            <p:ph type="body" idx="1"/>
          </p:nvPr>
        </p:nvSpPr>
        <p:spPr>
          <a:xfrm>
            <a:off x="5014335" y="2931743"/>
            <a:ext cx="8946988" cy="586248"/>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3F3F3F"/>
              </a:buClr>
              <a:buFont typeface="Arial"/>
              <a:buNone/>
              <a:defRPr sz="2200" b="0" i="0" u="none" strike="noStrike" cap="none">
                <a:solidFill>
                  <a:srgbClr val="3F3F3F"/>
                </a:solidFill>
                <a:latin typeface="Open Sans"/>
                <a:ea typeface="Open Sans"/>
                <a:cs typeface="Open Sans"/>
                <a:sym typeface="Open Sans"/>
              </a:defRPr>
            </a:lvl1pPr>
            <a:lvl2pPr marL="914377" marR="0" lvl="1" indent="-114277" algn="l" rtl="0">
              <a:lnSpc>
                <a:spcPct val="90000"/>
              </a:lnSpc>
              <a:spcBef>
                <a:spcPts val="667"/>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lnSpc>
                <a:spcPct val="90000"/>
              </a:lnSpc>
              <a:spcBef>
                <a:spcPts val="667"/>
              </a:spcBef>
              <a:buClr>
                <a:schemeClr val="dk1"/>
              </a:buClr>
              <a:buSzPct val="98777"/>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5014335" y="3775010"/>
            <a:ext cx="8946988" cy="586248"/>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3F3F3F"/>
              </a:buClr>
              <a:buFont typeface="Arial"/>
              <a:buNone/>
              <a:defRPr sz="2200" b="0" i="0" u="none" strike="noStrike" cap="none">
                <a:solidFill>
                  <a:srgbClr val="3F3F3F"/>
                </a:solidFill>
                <a:latin typeface="Open Sans"/>
                <a:ea typeface="Open Sans"/>
                <a:cs typeface="Open Sans"/>
                <a:sym typeface="Open Sans"/>
              </a:defRPr>
            </a:lvl1pPr>
            <a:lvl2pPr marL="914377" marR="0" lvl="1" indent="-114277" algn="l" rtl="0">
              <a:lnSpc>
                <a:spcPct val="90000"/>
              </a:lnSpc>
              <a:spcBef>
                <a:spcPts val="667"/>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lnSpc>
                <a:spcPct val="90000"/>
              </a:lnSpc>
              <a:spcBef>
                <a:spcPts val="667"/>
              </a:spcBef>
              <a:buClr>
                <a:schemeClr val="dk1"/>
              </a:buClr>
              <a:buSzPct val="98777"/>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5014335" y="4618276"/>
            <a:ext cx="8946988" cy="586248"/>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3F3F3F"/>
              </a:buClr>
              <a:buFont typeface="Arial"/>
              <a:buNone/>
              <a:defRPr sz="2200" b="0" i="0" u="none" strike="noStrike" cap="none">
                <a:solidFill>
                  <a:srgbClr val="3F3F3F"/>
                </a:solidFill>
                <a:latin typeface="Open Sans"/>
                <a:ea typeface="Open Sans"/>
                <a:cs typeface="Open Sans"/>
                <a:sym typeface="Open Sans"/>
              </a:defRPr>
            </a:lvl1pPr>
            <a:lvl2pPr marL="914377" marR="0" lvl="1" indent="-114277" algn="l" rtl="0">
              <a:lnSpc>
                <a:spcPct val="90000"/>
              </a:lnSpc>
              <a:spcBef>
                <a:spcPts val="667"/>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lnSpc>
                <a:spcPct val="90000"/>
              </a:lnSpc>
              <a:spcBef>
                <a:spcPts val="667"/>
              </a:spcBef>
              <a:buClr>
                <a:schemeClr val="dk1"/>
              </a:buClr>
              <a:buSzPct val="98777"/>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dirty="0"/>
          </a:p>
        </p:txBody>
      </p:sp>
      <p:sp>
        <p:nvSpPr>
          <p:cNvPr id="55" name="Shape 55"/>
          <p:cNvSpPr txBox="1">
            <a:spLocks noGrp="1"/>
          </p:cNvSpPr>
          <p:nvPr>
            <p:ph type="body" idx="4"/>
          </p:nvPr>
        </p:nvSpPr>
        <p:spPr>
          <a:xfrm>
            <a:off x="5014335" y="5461542"/>
            <a:ext cx="8946988" cy="586248"/>
          </a:xfrm>
          <a:prstGeom prst="rect">
            <a:avLst/>
          </a:prstGeom>
          <a:noFill/>
          <a:ln>
            <a:noFill/>
          </a:ln>
        </p:spPr>
        <p:txBody>
          <a:bodyPr lIns="91425" tIns="91425" rIns="91425" bIns="91425" anchor="t" anchorCtr="0"/>
          <a:lstStyle>
            <a:lvl1pPr marL="0" marR="0" lvl="0" indent="0" algn="l" rtl="0">
              <a:lnSpc>
                <a:spcPct val="100000"/>
              </a:lnSpc>
              <a:spcBef>
                <a:spcPts val="1000"/>
              </a:spcBef>
              <a:spcAft>
                <a:spcPts val="0"/>
              </a:spcAft>
              <a:buClr>
                <a:srgbClr val="3F3F3F"/>
              </a:buClr>
              <a:buFont typeface="Arial"/>
              <a:buNone/>
              <a:defRPr sz="2200" b="0" i="0" u="none" strike="noStrike" cap="none">
                <a:solidFill>
                  <a:srgbClr val="3F3F3F"/>
                </a:solidFill>
                <a:latin typeface="Open Sans"/>
                <a:ea typeface="Open Sans"/>
                <a:cs typeface="Open Sans"/>
                <a:sym typeface="Open Sans"/>
              </a:defRPr>
            </a:lvl1pPr>
            <a:lvl2pPr marL="914377" marR="0" lvl="1" indent="-114277" algn="l" rtl="0">
              <a:lnSpc>
                <a:spcPct val="90000"/>
              </a:lnSpc>
              <a:spcBef>
                <a:spcPts val="667"/>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lnSpc>
                <a:spcPct val="90000"/>
              </a:lnSpc>
              <a:spcBef>
                <a:spcPts val="667"/>
              </a:spcBef>
              <a:buClr>
                <a:schemeClr val="dk1"/>
              </a:buClr>
              <a:buSzPct val="98777"/>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57" name="Shape 57"/>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58" name="Shape 58"/>
          <p:cNvSpPr txBox="1"/>
          <p:nvPr/>
        </p:nvSpPr>
        <p:spPr>
          <a:xfrm>
            <a:off x="0" y="415147"/>
            <a:ext cx="16256000" cy="58477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0" i="0" u="none" strike="noStrike" cap="none" dirty="0">
                <a:solidFill>
                  <a:srgbClr val="3F3F3F"/>
                </a:solidFill>
                <a:latin typeface="Open Sans ExtraBold"/>
                <a:ea typeface="Open Sans ExtraBold"/>
                <a:cs typeface="Open Sans ExtraBold"/>
                <a:sym typeface="Open Sans ExtraBold"/>
              </a:rPr>
              <a:t>Learning Objectives</a:t>
            </a:r>
          </a:p>
        </p:txBody>
      </p:sp>
      <p:grpSp>
        <p:nvGrpSpPr>
          <p:cNvPr id="18" name="Shape 18"/>
          <p:cNvGrpSpPr/>
          <p:nvPr userDrawn="1"/>
        </p:nvGrpSpPr>
        <p:grpSpPr>
          <a:xfrm>
            <a:off x="-6322" y="-31262"/>
            <a:ext cx="16255999" cy="130963"/>
            <a:chOff x="0" y="474414"/>
            <a:chExt cx="7908924" cy="61411"/>
          </a:xfrm>
        </p:grpSpPr>
        <p:sp>
          <p:nvSpPr>
            <p:cNvPr id="19" name="Shape 19"/>
            <p:cNvSpPr/>
            <p:nvPr/>
          </p:nvSpPr>
          <p:spPr>
            <a:xfrm>
              <a:off x="0" y="474414"/>
              <a:ext cx="711993"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0" name="Shape 20"/>
            <p:cNvSpPr/>
            <p:nvPr/>
          </p:nvSpPr>
          <p:spPr>
            <a:xfrm>
              <a:off x="711993" y="474414"/>
              <a:ext cx="3455194" cy="61411"/>
            </a:xfrm>
            <a:prstGeom prst="rect">
              <a:avLst/>
            </a:prstGeom>
            <a:solidFill>
              <a:srgbClr val="F69E66"/>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1" name="Shape 21"/>
            <p:cNvSpPr/>
            <p:nvPr/>
          </p:nvSpPr>
          <p:spPr>
            <a:xfrm>
              <a:off x="4167187" y="474414"/>
              <a:ext cx="683418" cy="61411"/>
            </a:xfrm>
            <a:prstGeom prst="rect">
              <a:avLst/>
            </a:prstGeom>
            <a:solidFill>
              <a:srgbClr val="F38573"/>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2" name="Shape 22"/>
            <p:cNvSpPr/>
            <p:nvPr/>
          </p:nvSpPr>
          <p:spPr>
            <a:xfrm>
              <a:off x="4850605" y="474414"/>
              <a:ext cx="228600"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3" name="Shape 23"/>
            <p:cNvSpPr/>
            <p:nvPr/>
          </p:nvSpPr>
          <p:spPr>
            <a:xfrm>
              <a:off x="5079205" y="474414"/>
              <a:ext cx="80962" cy="61411"/>
            </a:xfrm>
            <a:prstGeom prst="rect">
              <a:avLst/>
            </a:prstGeom>
            <a:solidFill>
              <a:schemeClr val="lt1"/>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4" name="Shape 24"/>
            <p:cNvSpPr/>
            <p:nvPr/>
          </p:nvSpPr>
          <p:spPr>
            <a:xfrm>
              <a:off x="5160169" y="474414"/>
              <a:ext cx="812005" cy="61411"/>
            </a:xfrm>
            <a:prstGeom prst="rect">
              <a:avLst/>
            </a:prstGeom>
            <a:solidFill>
              <a:srgbClr val="9CDAEB"/>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25" name="Shape 25"/>
            <p:cNvSpPr/>
            <p:nvPr/>
          </p:nvSpPr>
          <p:spPr>
            <a:xfrm>
              <a:off x="5972175" y="474414"/>
              <a:ext cx="1936749" cy="61411"/>
            </a:xfrm>
            <a:prstGeom prst="rect">
              <a:avLst/>
            </a:prstGeom>
            <a:solidFill>
              <a:srgbClr val="3F97C0"/>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735270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5" name="Title 1"/>
          <p:cNvSpPr>
            <a:spLocks noGrp="1"/>
          </p:cNvSpPr>
          <p:nvPr>
            <p:ph type="title" hasCustomPrompt="1"/>
          </p:nvPr>
        </p:nvSpPr>
        <p:spPr>
          <a:xfrm>
            <a:off x="3078" y="319675"/>
            <a:ext cx="16258032" cy="665045"/>
          </a:xfrm>
        </p:spPr>
        <p:txBody>
          <a:bodyPr anchor="ctr">
            <a:normAutofit/>
          </a:bodyPr>
          <a:lstStyle>
            <a:lvl1pPr algn="ctr">
              <a:defRPr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Topic – Open Sans Extrabold - 32</a:t>
            </a:r>
          </a:p>
        </p:txBody>
      </p:sp>
      <p:sp>
        <p:nvSpPr>
          <p:cNvPr id="4" name="Text Placeholder 3">
            <a:extLst>
              <a:ext uri="{FF2B5EF4-FFF2-40B4-BE49-F238E27FC236}">
                <a16:creationId xmlns:a16="http://schemas.microsoft.com/office/drawing/2014/main" id="{23913339-5414-4000-AF87-B4A543E2D205}"/>
              </a:ext>
            </a:extLst>
          </p:cNvPr>
          <p:cNvSpPr>
            <a:spLocks noGrp="1"/>
          </p:cNvSpPr>
          <p:nvPr>
            <p:ph type="body" sz="quarter" idx="35" hasCustomPrompt="1"/>
          </p:nvPr>
        </p:nvSpPr>
        <p:spPr>
          <a:xfrm>
            <a:off x="3654505" y="3017192"/>
            <a:ext cx="9951767" cy="4133416"/>
          </a:xfrm>
          <a:prstGeom prst="rect">
            <a:avLst/>
          </a:prstGeom>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Open Sans – 20 – color – Black, text 1, lighter 25%</a:t>
            </a:r>
          </a:p>
        </p:txBody>
      </p:sp>
    </p:spTree>
    <p:extLst>
      <p:ext uri="{BB962C8B-B14F-4D97-AF65-F5344CB8AC3E}">
        <p14:creationId xmlns:p14="http://schemas.microsoft.com/office/powerpoint/2010/main" val="1487870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lte">
    <p:spTree>
      <p:nvGrpSpPr>
        <p:cNvPr id="1" name="Shape 59"/>
        <p:cNvGrpSpPr/>
        <p:nvPr/>
      </p:nvGrpSpPr>
      <p:grpSpPr>
        <a:xfrm>
          <a:off x="0" y="0"/>
          <a:ext cx="0" cy="0"/>
          <a:chOff x="0" y="0"/>
          <a:chExt cx="0" cy="0"/>
        </a:xfrm>
      </p:grpSpPr>
      <p:grpSp>
        <p:nvGrpSpPr>
          <p:cNvPr id="60" name="Shape 60"/>
          <p:cNvGrpSpPr/>
          <p:nvPr/>
        </p:nvGrpSpPr>
        <p:grpSpPr>
          <a:xfrm>
            <a:off x="4" y="1425868"/>
            <a:ext cx="16230596" cy="7659508"/>
            <a:chOff x="3" y="1425868"/>
            <a:chExt cx="16230596" cy="7659508"/>
          </a:xfrm>
        </p:grpSpPr>
        <p:grpSp>
          <p:nvGrpSpPr>
            <p:cNvPr id="61" name="Shape 61"/>
            <p:cNvGrpSpPr/>
            <p:nvPr/>
          </p:nvGrpSpPr>
          <p:grpSpPr>
            <a:xfrm>
              <a:off x="3" y="1425868"/>
              <a:ext cx="16230596" cy="4611508"/>
              <a:chOff x="0" y="4531017"/>
              <a:chExt cx="16230596" cy="4611508"/>
            </a:xfrm>
          </p:grpSpPr>
          <p:pic>
            <p:nvPicPr>
              <p:cNvPr id="62" name="Shape 62"/>
              <p:cNvPicPr preferRelativeResize="0"/>
              <p:nvPr/>
            </p:nvPicPr>
            <p:blipFill rotWithShape="1">
              <a:blip r:embed="rId2">
                <a:alphaModFix/>
              </a:blip>
              <a:srcRect/>
              <a:stretch/>
            </p:blipFill>
            <p:spPr>
              <a:xfrm>
                <a:off x="0" y="4550735"/>
                <a:ext cx="7141199" cy="4591790"/>
              </a:xfrm>
              <a:prstGeom prst="rect">
                <a:avLst/>
              </a:prstGeom>
              <a:noFill/>
              <a:ln>
                <a:noFill/>
              </a:ln>
            </p:spPr>
          </p:pic>
          <p:pic>
            <p:nvPicPr>
              <p:cNvPr id="63" name="Shape 63"/>
              <p:cNvPicPr preferRelativeResize="0"/>
              <p:nvPr/>
            </p:nvPicPr>
            <p:blipFill rotWithShape="1">
              <a:blip r:embed="rId2">
                <a:alphaModFix/>
              </a:blip>
              <a:srcRect/>
              <a:stretch/>
            </p:blipFill>
            <p:spPr>
              <a:xfrm>
                <a:off x="6552867" y="4531017"/>
                <a:ext cx="7141199" cy="4591790"/>
              </a:xfrm>
              <a:prstGeom prst="rect">
                <a:avLst/>
              </a:prstGeom>
              <a:noFill/>
              <a:ln>
                <a:noFill/>
              </a:ln>
            </p:spPr>
          </p:pic>
          <p:pic>
            <p:nvPicPr>
              <p:cNvPr id="64" name="Shape 64"/>
              <p:cNvPicPr preferRelativeResize="0"/>
              <p:nvPr/>
            </p:nvPicPr>
            <p:blipFill rotWithShape="1">
              <a:blip r:embed="rId2">
                <a:alphaModFix/>
              </a:blip>
              <a:srcRect r="56242"/>
              <a:stretch/>
            </p:blipFill>
            <p:spPr>
              <a:xfrm>
                <a:off x="13105735" y="4550733"/>
                <a:ext cx="3124861" cy="4591790"/>
              </a:xfrm>
              <a:prstGeom prst="rect">
                <a:avLst/>
              </a:prstGeom>
              <a:noFill/>
              <a:ln>
                <a:noFill/>
              </a:ln>
            </p:spPr>
          </p:pic>
        </p:grpSp>
        <p:grpSp>
          <p:nvGrpSpPr>
            <p:cNvPr id="65" name="Shape 65"/>
            <p:cNvGrpSpPr/>
            <p:nvPr/>
          </p:nvGrpSpPr>
          <p:grpSpPr>
            <a:xfrm>
              <a:off x="3" y="4473868"/>
              <a:ext cx="16230596" cy="4611508"/>
              <a:chOff x="0" y="4531017"/>
              <a:chExt cx="16230596" cy="4611508"/>
            </a:xfrm>
          </p:grpSpPr>
          <p:pic>
            <p:nvPicPr>
              <p:cNvPr id="66" name="Shape 66"/>
              <p:cNvPicPr preferRelativeResize="0"/>
              <p:nvPr/>
            </p:nvPicPr>
            <p:blipFill rotWithShape="1">
              <a:blip r:embed="rId2">
                <a:alphaModFix/>
              </a:blip>
              <a:srcRect/>
              <a:stretch/>
            </p:blipFill>
            <p:spPr>
              <a:xfrm>
                <a:off x="0" y="4550735"/>
                <a:ext cx="7141199" cy="4591790"/>
              </a:xfrm>
              <a:prstGeom prst="rect">
                <a:avLst/>
              </a:prstGeom>
              <a:noFill/>
              <a:ln>
                <a:noFill/>
              </a:ln>
            </p:spPr>
          </p:pic>
          <p:pic>
            <p:nvPicPr>
              <p:cNvPr id="67" name="Shape 67"/>
              <p:cNvPicPr preferRelativeResize="0"/>
              <p:nvPr/>
            </p:nvPicPr>
            <p:blipFill rotWithShape="1">
              <a:blip r:embed="rId2">
                <a:alphaModFix/>
              </a:blip>
              <a:srcRect/>
              <a:stretch/>
            </p:blipFill>
            <p:spPr>
              <a:xfrm>
                <a:off x="6552867" y="4531017"/>
                <a:ext cx="7141199" cy="4591790"/>
              </a:xfrm>
              <a:prstGeom prst="rect">
                <a:avLst/>
              </a:prstGeom>
              <a:noFill/>
              <a:ln>
                <a:noFill/>
              </a:ln>
            </p:spPr>
          </p:pic>
          <p:pic>
            <p:nvPicPr>
              <p:cNvPr id="68" name="Shape 68"/>
              <p:cNvPicPr preferRelativeResize="0"/>
              <p:nvPr/>
            </p:nvPicPr>
            <p:blipFill rotWithShape="1">
              <a:blip r:embed="rId2">
                <a:alphaModFix/>
              </a:blip>
              <a:srcRect r="56242"/>
              <a:stretch/>
            </p:blipFill>
            <p:spPr>
              <a:xfrm>
                <a:off x="13105735" y="4550733"/>
                <a:ext cx="3124861" cy="4591790"/>
              </a:xfrm>
              <a:prstGeom prst="rect">
                <a:avLst/>
              </a:prstGeom>
              <a:noFill/>
              <a:ln>
                <a:noFill/>
              </a:ln>
            </p:spPr>
          </p:pic>
        </p:grpSp>
      </p:grpSp>
      <p:sp>
        <p:nvSpPr>
          <p:cNvPr id="69" name="Shape 69"/>
          <p:cNvSpPr/>
          <p:nvPr/>
        </p:nvSpPr>
        <p:spPr>
          <a:xfrm>
            <a:off x="0" y="-1219199"/>
            <a:ext cx="16256003" cy="4476748"/>
          </a:xfrm>
          <a:prstGeom prst="rect">
            <a:avLst/>
          </a:prstGeom>
          <a:solidFill>
            <a:srgbClr val="56BFF4"/>
          </a:solidFill>
          <a:ln>
            <a:noFill/>
          </a:ln>
        </p:spPr>
        <p:txBody>
          <a:bodyPr lIns="91425" tIns="45700" rIns="91425" bIns="45700" anchor="ctr" anchorCtr="0">
            <a:noAutofit/>
          </a:bodyPr>
          <a:lstStyle/>
          <a:p>
            <a:pPr marL="0" marR="0" lvl="0" indent="0" algn="ctr" rtl="0">
              <a:spcBef>
                <a:spcPts val="0"/>
              </a:spcBef>
              <a:buNone/>
            </a:pPr>
            <a:endParaRPr sz="1843" b="0" i="0" u="none" strike="noStrike" cap="none" dirty="0">
              <a:solidFill>
                <a:srgbClr val="FFFFFF"/>
              </a:solidFill>
              <a:latin typeface="Calibri"/>
              <a:ea typeface="Calibri"/>
              <a:cs typeface="Calibri"/>
              <a:sym typeface="Calibri"/>
            </a:endParaRPr>
          </a:p>
        </p:txBody>
      </p:sp>
      <p:pic>
        <p:nvPicPr>
          <p:cNvPr id="70" name="Shape 70"/>
          <p:cNvPicPr preferRelativeResize="0"/>
          <p:nvPr/>
        </p:nvPicPr>
        <p:blipFill rotWithShape="1">
          <a:blip r:embed="rId3">
            <a:alphaModFix/>
          </a:blip>
          <a:srcRect/>
          <a:stretch/>
        </p:blipFill>
        <p:spPr>
          <a:xfrm>
            <a:off x="0" y="-1246720"/>
            <a:ext cx="16256000" cy="4504271"/>
          </a:xfrm>
          <a:prstGeom prst="rect">
            <a:avLst/>
          </a:prstGeom>
          <a:noFill/>
          <a:ln>
            <a:noFill/>
          </a:ln>
        </p:spPr>
      </p:pic>
      <p:grpSp>
        <p:nvGrpSpPr>
          <p:cNvPr id="71" name="Shape 71"/>
          <p:cNvGrpSpPr/>
          <p:nvPr/>
        </p:nvGrpSpPr>
        <p:grpSpPr>
          <a:xfrm>
            <a:off x="0" y="3238671"/>
            <a:ext cx="16255999" cy="130963"/>
            <a:chOff x="0" y="474414"/>
            <a:chExt cx="7908924" cy="61411"/>
          </a:xfrm>
        </p:grpSpPr>
        <p:sp>
          <p:nvSpPr>
            <p:cNvPr id="72" name="Shape 72"/>
            <p:cNvSpPr/>
            <p:nvPr/>
          </p:nvSpPr>
          <p:spPr>
            <a:xfrm>
              <a:off x="0" y="474414"/>
              <a:ext cx="711993"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3" name="Shape 73"/>
            <p:cNvSpPr/>
            <p:nvPr/>
          </p:nvSpPr>
          <p:spPr>
            <a:xfrm>
              <a:off x="711993" y="474414"/>
              <a:ext cx="3455194" cy="61411"/>
            </a:xfrm>
            <a:prstGeom prst="rect">
              <a:avLst/>
            </a:prstGeom>
            <a:solidFill>
              <a:srgbClr val="F69E66"/>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4" name="Shape 74"/>
            <p:cNvSpPr/>
            <p:nvPr/>
          </p:nvSpPr>
          <p:spPr>
            <a:xfrm>
              <a:off x="4167187" y="474414"/>
              <a:ext cx="683418" cy="61411"/>
            </a:xfrm>
            <a:prstGeom prst="rect">
              <a:avLst/>
            </a:prstGeom>
            <a:solidFill>
              <a:srgbClr val="F38573"/>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5" name="Shape 75"/>
            <p:cNvSpPr/>
            <p:nvPr/>
          </p:nvSpPr>
          <p:spPr>
            <a:xfrm>
              <a:off x="4850605" y="474414"/>
              <a:ext cx="228600"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6" name="Shape 76"/>
            <p:cNvSpPr/>
            <p:nvPr/>
          </p:nvSpPr>
          <p:spPr>
            <a:xfrm>
              <a:off x="5079205" y="474414"/>
              <a:ext cx="80962" cy="61411"/>
            </a:xfrm>
            <a:prstGeom prst="rect">
              <a:avLst/>
            </a:prstGeom>
            <a:solidFill>
              <a:schemeClr val="lt1"/>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7" name="Shape 77"/>
            <p:cNvSpPr/>
            <p:nvPr/>
          </p:nvSpPr>
          <p:spPr>
            <a:xfrm>
              <a:off x="5160169" y="474414"/>
              <a:ext cx="812005" cy="61411"/>
            </a:xfrm>
            <a:prstGeom prst="rect">
              <a:avLst/>
            </a:prstGeom>
            <a:solidFill>
              <a:srgbClr val="9CDAEB"/>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sp>
          <p:nvSpPr>
            <p:cNvPr id="78" name="Shape 78"/>
            <p:cNvSpPr/>
            <p:nvPr/>
          </p:nvSpPr>
          <p:spPr>
            <a:xfrm>
              <a:off x="5972175" y="474414"/>
              <a:ext cx="1936749" cy="61411"/>
            </a:xfrm>
            <a:prstGeom prst="rect">
              <a:avLst/>
            </a:prstGeom>
            <a:solidFill>
              <a:srgbClr val="62ABCC"/>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rgbClr val="FFFFFF"/>
                </a:solidFill>
                <a:latin typeface="Calibri"/>
                <a:ea typeface="Calibri"/>
                <a:cs typeface="Calibri"/>
                <a:sym typeface="Calibri"/>
              </a:endParaRPr>
            </a:p>
          </p:txBody>
        </p:sp>
      </p:grpSp>
      <p:sp>
        <p:nvSpPr>
          <p:cNvPr id="79" name="Shape 79"/>
          <p:cNvSpPr txBox="1">
            <a:spLocks noGrp="1"/>
          </p:cNvSpPr>
          <p:nvPr>
            <p:ph type="body" idx="1"/>
          </p:nvPr>
        </p:nvSpPr>
        <p:spPr>
          <a:xfrm>
            <a:off x="926745" y="1676697"/>
            <a:ext cx="12378946" cy="535531"/>
          </a:xfrm>
          <a:prstGeom prst="rect">
            <a:avLst/>
          </a:prstGeom>
          <a:noFill/>
          <a:ln>
            <a:noFill/>
          </a:ln>
        </p:spPr>
        <p:txBody>
          <a:bodyPr lIns="91425" tIns="91425" rIns="91425" bIns="91425" anchor="ctr" anchorCtr="0"/>
          <a:lstStyle>
            <a:lvl1pPr marL="0" marR="0" lvl="0" indent="0" algn="l" rtl="0">
              <a:lnSpc>
                <a:spcPct val="90000"/>
              </a:lnSpc>
              <a:spcBef>
                <a:spcPts val="1284"/>
              </a:spcBef>
              <a:spcAft>
                <a:spcPts val="0"/>
              </a:spcAft>
              <a:buClr>
                <a:schemeClr val="lt1"/>
              </a:buClr>
              <a:buFont typeface="Arial"/>
              <a:buNone/>
              <a:defRPr sz="3200" b="0" i="0" u="none" strike="noStrike" cap="none">
                <a:solidFill>
                  <a:schemeClr val="lt1"/>
                </a:solidFill>
                <a:latin typeface="Open Sans ExtraBold"/>
                <a:ea typeface="Open Sans ExtraBold"/>
                <a:cs typeface="Open Sans ExtraBold"/>
                <a:sym typeface="Open Sans ExtraBold"/>
              </a:defRPr>
            </a:lvl1pPr>
            <a:lvl2pPr marL="914377" marR="0" lvl="1" indent="-56428"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2pPr>
            <a:lvl3pPr marL="1523962" marR="0" lvl="2" indent="-56413"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3pPr>
            <a:lvl4pPr marL="2133547" marR="0" lvl="3" indent="-56398"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4pPr>
            <a:lvl5pPr marL="2743131" marR="0" lvl="4" indent="-56382"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2"/>
          </p:nvPr>
        </p:nvSpPr>
        <p:spPr>
          <a:xfrm>
            <a:off x="926744" y="2380588"/>
            <a:ext cx="12378949" cy="480131"/>
          </a:xfrm>
          <a:prstGeom prst="rect">
            <a:avLst/>
          </a:prstGeom>
          <a:noFill/>
          <a:ln>
            <a:noFill/>
          </a:ln>
        </p:spPr>
        <p:txBody>
          <a:bodyPr lIns="91425" tIns="91425" rIns="91425" bIns="91425" anchor="ctr" anchorCtr="0"/>
          <a:lstStyle>
            <a:lvl1pPr marL="0" marR="0" lvl="0" indent="0" algn="l" rtl="0">
              <a:lnSpc>
                <a:spcPct val="90000"/>
              </a:lnSpc>
              <a:spcBef>
                <a:spcPts val="1284"/>
              </a:spcBef>
              <a:spcAft>
                <a:spcPts val="0"/>
              </a:spcAft>
              <a:buClr>
                <a:srgbClr val="0F547B"/>
              </a:buClr>
              <a:buFont typeface="Arial"/>
              <a:buNone/>
              <a:defRPr sz="2800" b="0" i="0" u="none" strike="noStrike" cap="none">
                <a:solidFill>
                  <a:srgbClr val="0F547B"/>
                </a:solidFill>
                <a:latin typeface="Open Sans SemiBold"/>
                <a:ea typeface="Open Sans SemiBold"/>
                <a:cs typeface="Open Sans SemiBold"/>
                <a:sym typeface="Open Sans SemiBold"/>
              </a:defRPr>
            </a:lvl1pPr>
            <a:lvl2pPr marL="914377" marR="0" lvl="1" indent="-56428"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2pPr>
            <a:lvl3pPr marL="1523962" marR="0" lvl="2" indent="-56413"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3pPr>
            <a:lvl4pPr marL="2133547" marR="0" lvl="3" indent="-56398"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4pPr>
            <a:lvl5pPr marL="2743131" marR="0" lvl="4" indent="-56382" algn="l" rtl="0">
              <a:lnSpc>
                <a:spcPct val="90000"/>
              </a:lnSpc>
              <a:spcBef>
                <a:spcPts val="667"/>
              </a:spcBef>
              <a:buClr>
                <a:schemeClr val="dk1"/>
              </a:buClr>
              <a:buSzPct val="100268"/>
              <a:buFont typeface="Arial"/>
              <a:buChar char="•"/>
              <a:defRPr sz="4111" b="0" i="0" u="none" strike="noStrike" cap="none">
                <a:solidFill>
                  <a:schemeClr val="dk1"/>
                </a:solidFill>
                <a:latin typeface="Calibri"/>
                <a:ea typeface="Calibri"/>
                <a:cs typeface="Calibri"/>
                <a:sym typeface="Calibri"/>
              </a:defRPr>
            </a:lvl5pPr>
            <a:lvl6pPr marL="3352716" marR="0" lvl="5" indent="-165015"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lnSpc>
                <a:spcPct val="90000"/>
              </a:lnSpc>
              <a:spcBef>
                <a:spcPts val="667"/>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81" name="Shape 81"/>
          <p:cNvPicPr preferRelativeResize="0"/>
          <p:nvPr/>
        </p:nvPicPr>
        <p:blipFill rotWithShape="1">
          <a:blip r:embed="rId4">
            <a:alphaModFix/>
          </a:blip>
          <a:srcRect/>
          <a:stretch/>
        </p:blipFill>
        <p:spPr>
          <a:xfrm>
            <a:off x="0" y="0"/>
            <a:ext cx="16256000" cy="9144000"/>
          </a:xfrm>
          <a:prstGeom prst="rect">
            <a:avLst/>
          </a:prstGeom>
          <a:noFill/>
          <a:ln>
            <a:noFill/>
          </a:ln>
        </p:spPr>
      </p:pic>
    </p:spTree>
    <p:extLst>
      <p:ext uri="{BB962C8B-B14F-4D97-AF65-F5344CB8AC3E}">
        <p14:creationId xmlns:p14="http://schemas.microsoft.com/office/powerpoint/2010/main" val="1539931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p:spTree>
      <p:nvGrpSpPr>
        <p:cNvPr id="1" name="Shape 82"/>
        <p:cNvGrpSpPr/>
        <p:nvPr/>
      </p:nvGrpSpPr>
      <p:grpSpPr>
        <a:xfrm>
          <a:off x="0" y="0"/>
          <a:ext cx="0" cy="0"/>
          <a:chOff x="0" y="0"/>
          <a:chExt cx="0" cy="0"/>
        </a:xfrm>
      </p:grpSpPr>
      <p:pic>
        <p:nvPicPr>
          <p:cNvPr id="83" name="Shape 8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4" name="Shape 84"/>
          <p:cNvSpPr txBox="1">
            <a:spLocks noGrp="1"/>
          </p:cNvSpPr>
          <p:nvPr>
            <p:ph type="title"/>
          </p:nvPr>
        </p:nvSpPr>
        <p:spPr>
          <a:xfrm>
            <a:off x="3079" y="319676"/>
            <a:ext cx="16258031" cy="665045"/>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3F3F3F"/>
              </a:buClr>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134495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Rectangle 15"/>
          <p:cNvSpPr/>
          <p:nvPr userDrawn="1"/>
        </p:nvSpPr>
        <p:spPr>
          <a:xfrm>
            <a:off x="0" y="1242017"/>
            <a:ext cx="3426096" cy="7253473"/>
          </a:xfrm>
          <a:prstGeom prst="rect">
            <a:avLst/>
          </a:prstGeom>
          <a:solidFill>
            <a:srgbClr val="5AC7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9" tIns="58756" rIns="117509" bIns="58756" numCol="1" spcCol="0" rtlCol="0" fromWordArt="0" anchor="ctr" anchorCtr="0" forceAA="0" compatLnSpc="1">
            <a:prstTxWarp prst="textNoShape">
              <a:avLst/>
            </a:prstTxWarp>
            <a:noAutofit/>
          </a:bodyPr>
          <a:lstStyle/>
          <a:p>
            <a:pPr lvl="0" algn="ctr"/>
            <a:endParaRPr lang="en-US" sz="1480" dirty="0"/>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3251" y="2742873"/>
            <a:ext cx="2599593" cy="4642973"/>
          </a:xfrm>
          <a:prstGeom prst="rect">
            <a:avLst/>
          </a:prstGeom>
        </p:spPr>
      </p:pic>
      <p:sp>
        <p:nvSpPr>
          <p:cNvPr id="24" name="Text Placeholder 3"/>
          <p:cNvSpPr>
            <a:spLocks noGrp="1"/>
          </p:cNvSpPr>
          <p:nvPr>
            <p:ph type="body" sz="quarter" idx="35" hasCustomPrompt="1"/>
          </p:nvPr>
        </p:nvSpPr>
        <p:spPr>
          <a:xfrm>
            <a:off x="5249459" y="2742873"/>
            <a:ext cx="8946989" cy="586248"/>
          </a:xfrm>
          <a:prstGeom prst="rect">
            <a:avLst/>
          </a:prstGeom>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Open Sans – 22 – color – Black, text 1, lighter 25%</a:t>
            </a:r>
          </a:p>
        </p:txBody>
      </p:sp>
      <p:sp>
        <p:nvSpPr>
          <p:cNvPr id="25" name="Text Placeholder 3"/>
          <p:cNvSpPr>
            <a:spLocks noGrp="1"/>
          </p:cNvSpPr>
          <p:nvPr>
            <p:ph type="body" sz="quarter" idx="36" hasCustomPrompt="1"/>
          </p:nvPr>
        </p:nvSpPr>
        <p:spPr>
          <a:xfrm>
            <a:off x="5249459" y="3935570"/>
            <a:ext cx="8946989" cy="586248"/>
          </a:xfrm>
          <a:prstGeom prst="rect">
            <a:avLst/>
          </a:prstGeom>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Open Sans – 22 – color – Black, text 1, lighter 25%</a:t>
            </a:r>
          </a:p>
        </p:txBody>
      </p:sp>
      <p:sp>
        <p:nvSpPr>
          <p:cNvPr id="31" name="Text Placeholder 3"/>
          <p:cNvSpPr>
            <a:spLocks noGrp="1"/>
          </p:cNvSpPr>
          <p:nvPr>
            <p:ph type="body" sz="quarter" idx="37" hasCustomPrompt="1"/>
          </p:nvPr>
        </p:nvSpPr>
        <p:spPr>
          <a:xfrm>
            <a:off x="5249459" y="5128267"/>
            <a:ext cx="8946989" cy="586248"/>
          </a:xfrm>
          <a:prstGeom prst="rect">
            <a:avLst/>
          </a:prstGeom>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Open Sans – 22 – color – Black, text 1, lighter 25%</a:t>
            </a:r>
          </a:p>
        </p:txBody>
      </p:sp>
      <p:sp>
        <p:nvSpPr>
          <p:cNvPr id="32" name="Text Placeholder 3"/>
          <p:cNvSpPr>
            <a:spLocks noGrp="1"/>
          </p:cNvSpPr>
          <p:nvPr>
            <p:ph type="body" sz="quarter" idx="38" hasCustomPrompt="1"/>
          </p:nvPr>
        </p:nvSpPr>
        <p:spPr>
          <a:xfrm>
            <a:off x="5249459" y="6320965"/>
            <a:ext cx="8946989" cy="586248"/>
          </a:xfrm>
          <a:prstGeom prst="rect">
            <a:avLst/>
          </a:prstGeom>
        </p:spPr>
        <p:txBody>
          <a:bodyPr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Open Sans – 22 – color – Black, text 1, lighter 25%</a:t>
            </a:r>
          </a:p>
        </p:txBody>
      </p:sp>
      <p:pic>
        <p:nvPicPr>
          <p:cNvPr id="27" name="Picture 26"/>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6476720" y="885621"/>
            <a:ext cx="3359430" cy="253920"/>
          </a:xfrm>
          <a:prstGeom prst="rect">
            <a:avLst/>
          </a:prstGeom>
        </p:spPr>
      </p:pic>
      <p:sp>
        <p:nvSpPr>
          <p:cNvPr id="28" name="TextBox 27"/>
          <p:cNvSpPr txBox="1"/>
          <p:nvPr userDrawn="1"/>
        </p:nvSpPr>
        <p:spPr>
          <a:xfrm>
            <a:off x="0" y="415146"/>
            <a:ext cx="16256000" cy="584775"/>
          </a:xfrm>
          <a:prstGeom prst="rect">
            <a:avLst/>
          </a:prstGeom>
          <a:noFill/>
        </p:spPr>
        <p:txBody>
          <a:bodyPr wrap="square" rtlCol="0">
            <a:spAutoFit/>
          </a:bodyPr>
          <a:lstStyle/>
          <a:p>
            <a:pPr algn="ctr"/>
            <a:r>
              <a:rPr lang="en-US" sz="3200" kern="12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Key Takeaways</a:t>
            </a:r>
          </a:p>
        </p:txBody>
      </p:sp>
      <p:grpSp>
        <p:nvGrpSpPr>
          <p:cNvPr id="29" name="Shape 18"/>
          <p:cNvGrpSpPr/>
          <p:nvPr userDrawn="1"/>
        </p:nvGrpSpPr>
        <p:grpSpPr>
          <a:xfrm>
            <a:off x="-6322" y="-31262"/>
            <a:ext cx="16255999" cy="130963"/>
            <a:chOff x="0" y="474414"/>
            <a:chExt cx="7908924" cy="61411"/>
          </a:xfrm>
        </p:grpSpPr>
        <p:sp>
          <p:nvSpPr>
            <p:cNvPr id="30" name="Shape 19"/>
            <p:cNvSpPr/>
            <p:nvPr/>
          </p:nvSpPr>
          <p:spPr>
            <a:xfrm>
              <a:off x="0" y="474414"/>
              <a:ext cx="711993"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3" name="Shape 20"/>
            <p:cNvSpPr/>
            <p:nvPr/>
          </p:nvSpPr>
          <p:spPr>
            <a:xfrm>
              <a:off x="711993" y="474414"/>
              <a:ext cx="3455194" cy="61411"/>
            </a:xfrm>
            <a:prstGeom prst="rect">
              <a:avLst/>
            </a:prstGeom>
            <a:solidFill>
              <a:srgbClr val="F69E66"/>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4" name="Shape 21"/>
            <p:cNvSpPr/>
            <p:nvPr/>
          </p:nvSpPr>
          <p:spPr>
            <a:xfrm>
              <a:off x="4167187" y="474414"/>
              <a:ext cx="683418" cy="61411"/>
            </a:xfrm>
            <a:prstGeom prst="rect">
              <a:avLst/>
            </a:prstGeom>
            <a:solidFill>
              <a:srgbClr val="F38573"/>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5" name="Shape 22"/>
            <p:cNvSpPr/>
            <p:nvPr/>
          </p:nvSpPr>
          <p:spPr>
            <a:xfrm>
              <a:off x="4850605" y="474414"/>
              <a:ext cx="228600" cy="61411"/>
            </a:xfrm>
            <a:prstGeom prst="rect">
              <a:avLst/>
            </a:prstGeom>
            <a:solidFill>
              <a:srgbClr val="FAC36F"/>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6" name="Shape 23"/>
            <p:cNvSpPr/>
            <p:nvPr/>
          </p:nvSpPr>
          <p:spPr>
            <a:xfrm>
              <a:off x="5079205" y="474414"/>
              <a:ext cx="80962" cy="61411"/>
            </a:xfrm>
            <a:prstGeom prst="rect">
              <a:avLst/>
            </a:prstGeom>
            <a:solidFill>
              <a:schemeClr val="lt1"/>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7" name="Shape 24"/>
            <p:cNvSpPr/>
            <p:nvPr/>
          </p:nvSpPr>
          <p:spPr>
            <a:xfrm>
              <a:off x="5160169" y="474414"/>
              <a:ext cx="812005" cy="61411"/>
            </a:xfrm>
            <a:prstGeom prst="rect">
              <a:avLst/>
            </a:prstGeom>
            <a:solidFill>
              <a:srgbClr val="9CDAEB"/>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sp>
          <p:nvSpPr>
            <p:cNvPr id="38" name="Shape 25"/>
            <p:cNvSpPr/>
            <p:nvPr/>
          </p:nvSpPr>
          <p:spPr>
            <a:xfrm>
              <a:off x="5972175" y="474414"/>
              <a:ext cx="1936749" cy="61411"/>
            </a:xfrm>
            <a:prstGeom prst="rect">
              <a:avLst/>
            </a:prstGeom>
            <a:solidFill>
              <a:srgbClr val="3F97C0"/>
            </a:solidFill>
            <a:ln>
              <a:noFill/>
            </a:ln>
          </p:spPr>
          <p:txBody>
            <a:bodyPr lIns="57150" tIns="28575" rIns="57150" bIns="28575" anchor="ctr" anchorCtr="0">
              <a:noAutofit/>
            </a:bodyPr>
            <a:lstStyle/>
            <a:p>
              <a:pPr marL="0" marR="0" lvl="0" indent="0" algn="ctr" rtl="0">
                <a:spcBef>
                  <a:spcPts val="0"/>
                </a:spcBef>
                <a:buNone/>
              </a:pPr>
              <a:endParaRPr sz="1480" b="0" i="0" u="none" strike="noStrike" cap="none" dirty="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429198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plash screen">
    <p:spTree>
      <p:nvGrpSpPr>
        <p:cNvPr id="1" name=""/>
        <p:cNvGrpSpPr/>
        <p:nvPr/>
      </p:nvGrpSpPr>
      <p:grpSpPr>
        <a:xfrm>
          <a:off x="0" y="0"/>
          <a:ext cx="0" cy="0"/>
          <a:chOff x="0" y="0"/>
          <a:chExt cx="0" cy="0"/>
        </a:xfrm>
      </p:grpSpPr>
      <p:sp>
        <p:nvSpPr>
          <p:cNvPr id="27" name="Rectangle 26"/>
          <p:cNvSpPr/>
          <p:nvPr userDrawn="1"/>
        </p:nvSpPr>
        <p:spPr>
          <a:xfrm>
            <a:off x="1" y="0"/>
            <a:ext cx="16256000" cy="1121168"/>
          </a:xfrm>
          <a:prstGeom prst="rect">
            <a:avLst/>
          </a:prstGeom>
          <a:solidFill>
            <a:srgbClr val="7EC7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lvl="0" algn="ctr"/>
            <a:endParaRPr lang="en-US" sz="1480" dirty="0"/>
          </a:p>
        </p:txBody>
      </p:sp>
      <p:sp>
        <p:nvSpPr>
          <p:cNvPr id="30" name="Rectangle 29"/>
          <p:cNvSpPr/>
          <p:nvPr userDrawn="1"/>
        </p:nvSpPr>
        <p:spPr>
          <a:xfrm>
            <a:off x="1" y="7677022"/>
            <a:ext cx="16256000" cy="1466983"/>
          </a:xfrm>
          <a:prstGeom prst="rect">
            <a:avLst/>
          </a:prstGeom>
          <a:solidFill>
            <a:srgbClr val="8E8E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algn="ctr"/>
            <a:endParaRPr lang="en-US" sz="1480" dirty="0">
              <a:solidFill>
                <a:schemeClr val="bg1"/>
              </a:solidFill>
            </a:endParaRPr>
          </a:p>
        </p:txBody>
      </p:sp>
      <p:sp>
        <p:nvSpPr>
          <p:cNvPr id="62" name="Text Placeholder 24"/>
          <p:cNvSpPr>
            <a:spLocks noGrp="1"/>
          </p:cNvSpPr>
          <p:nvPr>
            <p:ph type="body" sz="quarter" idx="11" hasCustomPrompt="1"/>
          </p:nvPr>
        </p:nvSpPr>
        <p:spPr>
          <a:xfrm>
            <a:off x="3687281" y="3289822"/>
            <a:ext cx="9486278" cy="387798"/>
          </a:xfrm>
          <a:prstGeom prst="rect">
            <a:avLst/>
          </a:prstGeom>
        </p:spPr>
        <p:txBody>
          <a:bodyPr wrap="square" lIns="0" tIns="0" rIns="0" bIns="0" anchor="ctr" anchorCtr="0">
            <a:spAutoFit/>
          </a:bodyPr>
          <a:lstStyle>
            <a:lvl1pPr marL="0" indent="0">
              <a:buNone/>
              <a:defRPr sz="2800" b="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587508" indent="0">
              <a:buNone/>
              <a:defRPr/>
            </a:lvl2pPr>
            <a:lvl3pPr marL="1175019" indent="0">
              <a:buNone/>
              <a:defRPr/>
            </a:lvl3pPr>
            <a:lvl4pPr marL="1762527" indent="0">
              <a:buNone/>
              <a:defRPr/>
            </a:lvl4pPr>
            <a:lvl5pPr marL="2350039" indent="0">
              <a:buNone/>
              <a:defRPr/>
            </a:lvl5pPr>
          </a:lstStyle>
          <a:p>
            <a:pPr lvl="0"/>
            <a:r>
              <a:rPr lang="en-US" dirty="0"/>
              <a:t>Lesson No—Name: Open Sans 28, Title Case</a:t>
            </a:r>
          </a:p>
        </p:txBody>
      </p:sp>
      <p:sp>
        <p:nvSpPr>
          <p:cNvPr id="63" name="Text Placeholder 24"/>
          <p:cNvSpPr>
            <a:spLocks noGrp="1"/>
          </p:cNvSpPr>
          <p:nvPr>
            <p:ph type="body" sz="quarter" idx="10" hasCustomPrompt="1"/>
          </p:nvPr>
        </p:nvSpPr>
        <p:spPr>
          <a:xfrm>
            <a:off x="3687281" y="2625331"/>
            <a:ext cx="9486278" cy="443198"/>
          </a:xfrm>
          <a:prstGeom prst="rect">
            <a:avLst/>
          </a:prstGeom>
        </p:spPr>
        <p:txBody>
          <a:bodyPr wrap="square" lIns="0" tIns="0" rIns="0" bIns="0" anchor="ctr" anchorCtr="0">
            <a:spAutoFit/>
          </a:bodyPr>
          <a:lstStyle>
            <a:lvl1pPr marL="0" indent="0">
              <a:buNone/>
              <a:defRPr sz="3200" b="1" baseline="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vl2pPr marL="587508" indent="0">
              <a:buNone/>
              <a:defRPr/>
            </a:lvl2pPr>
            <a:lvl3pPr marL="1175019" indent="0">
              <a:buNone/>
              <a:defRPr/>
            </a:lvl3pPr>
            <a:lvl4pPr marL="1762527" indent="0">
              <a:buNone/>
              <a:defRPr/>
            </a:lvl4pPr>
            <a:lvl5pPr marL="2350039" indent="0">
              <a:buNone/>
              <a:defRPr/>
            </a:lvl5pPr>
          </a:lstStyle>
          <a:p>
            <a:pPr lvl="0"/>
            <a:r>
              <a:rPr lang="en-US" dirty="0"/>
              <a:t>Course Name: Open Sans 32,Title Case</a:t>
            </a:r>
          </a:p>
        </p:txBody>
      </p:sp>
      <p:grpSp>
        <p:nvGrpSpPr>
          <p:cNvPr id="64" name="Group 63"/>
          <p:cNvGrpSpPr/>
          <p:nvPr userDrawn="1"/>
        </p:nvGrpSpPr>
        <p:grpSpPr>
          <a:xfrm>
            <a:off x="-1" y="7545046"/>
            <a:ext cx="16256000" cy="130964"/>
            <a:chOff x="0" y="474414"/>
            <a:chExt cx="7908925" cy="61412"/>
          </a:xfrm>
        </p:grpSpPr>
        <p:sp>
          <p:nvSpPr>
            <p:cNvPr id="65" name="Rectangle 64"/>
            <p:cNvSpPr/>
            <p:nvPr userDrawn="1"/>
          </p:nvSpPr>
          <p:spPr>
            <a:xfrm>
              <a:off x="0" y="474414"/>
              <a:ext cx="711994" cy="61412"/>
            </a:xfrm>
            <a:prstGeom prst="rect">
              <a:avLst/>
            </a:prstGeom>
            <a:solidFill>
              <a:srgbClr val="FAC3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66" name="Rectangle 65"/>
            <p:cNvSpPr/>
            <p:nvPr userDrawn="1"/>
          </p:nvSpPr>
          <p:spPr>
            <a:xfrm>
              <a:off x="711993" y="474414"/>
              <a:ext cx="3455195" cy="61412"/>
            </a:xfrm>
            <a:prstGeom prst="rect">
              <a:avLst/>
            </a:prstGeom>
            <a:solidFill>
              <a:srgbClr val="F69E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67" name="Rectangle 66"/>
            <p:cNvSpPr/>
            <p:nvPr userDrawn="1"/>
          </p:nvSpPr>
          <p:spPr>
            <a:xfrm>
              <a:off x="4167188" y="474414"/>
              <a:ext cx="683418" cy="61412"/>
            </a:xfrm>
            <a:prstGeom prst="rect">
              <a:avLst/>
            </a:prstGeom>
            <a:solidFill>
              <a:srgbClr val="F385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68" name="Rectangle 67"/>
            <p:cNvSpPr/>
            <p:nvPr userDrawn="1"/>
          </p:nvSpPr>
          <p:spPr>
            <a:xfrm>
              <a:off x="4850606" y="474414"/>
              <a:ext cx="228600" cy="61412"/>
            </a:xfrm>
            <a:prstGeom prst="rect">
              <a:avLst/>
            </a:prstGeom>
            <a:solidFill>
              <a:srgbClr val="FAC3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69" name="Rectangle 68"/>
            <p:cNvSpPr/>
            <p:nvPr userDrawn="1"/>
          </p:nvSpPr>
          <p:spPr>
            <a:xfrm>
              <a:off x="5079206" y="474414"/>
              <a:ext cx="80963" cy="6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70" name="Rectangle 69"/>
            <p:cNvSpPr/>
            <p:nvPr userDrawn="1"/>
          </p:nvSpPr>
          <p:spPr>
            <a:xfrm>
              <a:off x="5160169" y="474414"/>
              <a:ext cx="812006" cy="61412"/>
            </a:xfrm>
            <a:prstGeom prst="rect">
              <a:avLst/>
            </a:prstGeom>
            <a:solidFill>
              <a:srgbClr val="9CDA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sp>
          <p:nvSpPr>
            <p:cNvPr id="71" name="Rectangle 70"/>
            <p:cNvSpPr/>
            <p:nvPr userDrawn="1"/>
          </p:nvSpPr>
          <p:spPr>
            <a:xfrm>
              <a:off x="5972175" y="474414"/>
              <a:ext cx="1936750" cy="61412"/>
            </a:xfrm>
            <a:prstGeom prst="rect">
              <a:avLst/>
            </a:prstGeom>
            <a:solidFill>
              <a:srgbClr val="3F97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71" tIns="28586" rIns="57171" bIns="28586" numCol="1" spcCol="0" rtlCol="0" fromWordArt="0" anchor="ctr" anchorCtr="0" forceAA="0" compatLnSpc="1">
              <a:prstTxWarp prst="textNoShape">
                <a:avLst/>
              </a:prstTxWarp>
              <a:noAutofit/>
            </a:bodyPr>
            <a:lstStyle/>
            <a:p>
              <a:pPr algn="ctr"/>
              <a:endParaRPr lang="en-US" sz="1480" dirty="0"/>
            </a:p>
          </p:txBody>
        </p:sp>
      </p:grpSp>
      <p:sp>
        <p:nvSpPr>
          <p:cNvPr id="25" name="TextBox 24"/>
          <p:cNvSpPr txBox="1"/>
          <p:nvPr userDrawn="1"/>
        </p:nvSpPr>
        <p:spPr>
          <a:xfrm>
            <a:off x="88120" y="8713208"/>
            <a:ext cx="3817263" cy="369332"/>
          </a:xfrm>
          <a:prstGeom prst="rect">
            <a:avLst/>
          </a:prstGeom>
          <a:noFill/>
        </p:spPr>
        <p:txBody>
          <a:bodyPr wrap="none" rtlCol="0" anchor="ctr">
            <a:spAutoFit/>
          </a:bodyPr>
          <a:lstStyle/>
          <a:p>
            <a:r>
              <a:rPr lang="en-US" sz="1800" b="0" kern="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r>
              <a:rPr lang="en-US" sz="18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kern="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Simplilearn. All rights reserved.</a:t>
            </a:r>
          </a:p>
        </p:txBody>
      </p:sp>
      <p:sp>
        <p:nvSpPr>
          <p:cNvPr id="80" name="Oval 79"/>
          <p:cNvSpPr/>
          <p:nvPr userDrawn="1"/>
        </p:nvSpPr>
        <p:spPr>
          <a:xfrm>
            <a:off x="3579463" y="4179551"/>
            <a:ext cx="1668847" cy="1731483"/>
          </a:xfrm>
          <a:prstGeom prst="ellipse">
            <a:avLst/>
          </a:prstGeom>
          <a:solidFill>
            <a:srgbClr val="7EC7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lvl="0" algn="ctr"/>
            <a:endParaRPr lang="en-US" sz="1480" dirty="0"/>
          </a:p>
        </p:txBody>
      </p:sp>
      <p:sp>
        <p:nvSpPr>
          <p:cNvPr id="81" name="Oval 80"/>
          <p:cNvSpPr/>
          <p:nvPr userDrawn="1"/>
        </p:nvSpPr>
        <p:spPr>
          <a:xfrm>
            <a:off x="6044194" y="4179551"/>
            <a:ext cx="1668847" cy="1731483"/>
          </a:xfrm>
          <a:prstGeom prst="ellipse">
            <a:avLst/>
          </a:prstGeom>
          <a:solidFill>
            <a:srgbClr val="7EC7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lvl="0" algn="ctr"/>
            <a:endParaRPr lang="en-US" sz="1480" dirty="0"/>
          </a:p>
        </p:txBody>
      </p:sp>
      <p:sp>
        <p:nvSpPr>
          <p:cNvPr id="82" name="Oval 81"/>
          <p:cNvSpPr/>
          <p:nvPr userDrawn="1"/>
        </p:nvSpPr>
        <p:spPr>
          <a:xfrm>
            <a:off x="8517394" y="4179551"/>
            <a:ext cx="1668847" cy="1731483"/>
          </a:xfrm>
          <a:prstGeom prst="ellipse">
            <a:avLst/>
          </a:prstGeom>
          <a:solidFill>
            <a:srgbClr val="7EC7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lvl="0" algn="ctr"/>
            <a:endParaRPr lang="en-US" sz="1480" dirty="0"/>
          </a:p>
        </p:txBody>
      </p:sp>
      <p:sp>
        <p:nvSpPr>
          <p:cNvPr id="83" name="Oval 82"/>
          <p:cNvSpPr/>
          <p:nvPr userDrawn="1"/>
        </p:nvSpPr>
        <p:spPr>
          <a:xfrm>
            <a:off x="11016162" y="4179551"/>
            <a:ext cx="1668847" cy="1731483"/>
          </a:xfrm>
          <a:prstGeom prst="ellipse">
            <a:avLst/>
          </a:prstGeom>
          <a:solidFill>
            <a:srgbClr val="7EC7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508" tIns="58755" rIns="117508" bIns="58755" numCol="1" spcCol="0" rtlCol="0" fromWordArt="0" anchor="ctr" anchorCtr="0" forceAA="0" compatLnSpc="1">
            <a:prstTxWarp prst="textNoShape">
              <a:avLst/>
            </a:prstTxWarp>
            <a:noAutofit/>
          </a:bodyPr>
          <a:lstStyle/>
          <a:p>
            <a:pPr lvl="0" algn="ctr"/>
            <a:endParaRPr lang="en-US" sz="1480" dirty="0"/>
          </a:p>
        </p:txBody>
      </p:sp>
      <p:pic>
        <p:nvPicPr>
          <p:cNvPr id="84" name="Picture 8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2452" y="4592532"/>
            <a:ext cx="1171029" cy="869787"/>
          </a:xfrm>
          <a:prstGeom prst="rect">
            <a:avLst/>
          </a:prstGeom>
        </p:spPr>
      </p:pic>
      <p:pic>
        <p:nvPicPr>
          <p:cNvPr id="85" name="Picture 8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12268" y="4501181"/>
            <a:ext cx="732697" cy="1088225"/>
          </a:xfrm>
          <a:prstGeom prst="rect">
            <a:avLst/>
          </a:prstGeom>
        </p:spPr>
      </p:pic>
      <p:pic>
        <p:nvPicPr>
          <p:cNvPr id="86" name="Picture 8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07158" y="4480191"/>
            <a:ext cx="1089313" cy="1130197"/>
          </a:xfrm>
          <a:prstGeom prst="rect">
            <a:avLst/>
          </a:prstGeom>
        </p:spPr>
      </p:pic>
      <p:pic>
        <p:nvPicPr>
          <p:cNvPr id="87" name="Picture 8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221061" y="4512962"/>
            <a:ext cx="1259043" cy="1064663"/>
          </a:xfrm>
          <a:prstGeom prst="rect">
            <a:avLst/>
          </a:prstGeom>
        </p:spPr>
      </p:pic>
      <p:pic>
        <p:nvPicPr>
          <p:cNvPr id="4" name="Picture 3">
            <a:extLst>
              <a:ext uri="{FF2B5EF4-FFF2-40B4-BE49-F238E27FC236}">
                <a16:creationId xmlns:a16="http://schemas.microsoft.com/office/drawing/2014/main" id="{C9B9885C-B67C-4360-83E9-A868213AD4B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3321490" y="246876"/>
            <a:ext cx="2589088" cy="768096"/>
          </a:xfrm>
          <a:prstGeom prst="rect">
            <a:avLst/>
          </a:prstGeom>
        </p:spPr>
      </p:pic>
    </p:spTree>
    <p:extLst>
      <p:ext uri="{BB962C8B-B14F-4D97-AF65-F5344CB8AC3E}">
        <p14:creationId xmlns:p14="http://schemas.microsoft.com/office/powerpoint/2010/main" val="138608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19"/>
        <p:cNvGrpSpPr/>
        <p:nvPr/>
      </p:nvGrpSpPr>
      <p:grpSpPr>
        <a:xfrm>
          <a:off x="0" y="0"/>
          <a:ext cx="0" cy="0"/>
          <a:chOff x="0" y="0"/>
          <a:chExt cx="0" cy="0"/>
        </a:xfrm>
      </p:grpSpPr>
      <p:sp>
        <p:nvSpPr>
          <p:cNvPr id="220" name="Google Shape;220;p47"/>
          <p:cNvSpPr/>
          <p:nvPr/>
        </p:nvSpPr>
        <p:spPr>
          <a:xfrm>
            <a:off x="-1" y="7677018"/>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221" name="Google Shape;221;p47"/>
          <p:cNvGrpSpPr/>
          <p:nvPr/>
        </p:nvGrpSpPr>
        <p:grpSpPr>
          <a:xfrm>
            <a:off x="-3" y="7545045"/>
            <a:ext cx="16256000" cy="130964"/>
            <a:chOff x="0" y="474414"/>
            <a:chExt cx="7908925" cy="61412"/>
          </a:xfrm>
        </p:grpSpPr>
        <p:sp>
          <p:nvSpPr>
            <p:cNvPr id="222" name="Google Shape;222;p47"/>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3" name="Google Shape;223;p47"/>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4" name="Google Shape;224;p47"/>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5" name="Google Shape;225;p47"/>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6" name="Google Shape;226;p47"/>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7" name="Google Shape;227;p47"/>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28" name="Google Shape;228;p47"/>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sp>
        <p:nvSpPr>
          <p:cNvPr id="229" name="Google Shape;229;p47"/>
          <p:cNvSpPr/>
          <p:nvPr/>
        </p:nvSpPr>
        <p:spPr>
          <a:xfrm>
            <a:off x="-1" y="4732"/>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230" name="Google Shape;230;p47"/>
          <p:cNvSpPr txBox="1"/>
          <p:nvPr/>
        </p:nvSpPr>
        <p:spPr>
          <a:xfrm>
            <a:off x="6760067" y="3801294"/>
            <a:ext cx="5015027"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62626"/>
              </a:buClr>
              <a:buSzPts val="7200"/>
              <a:buFont typeface="Open Sans"/>
              <a:buNone/>
            </a:pPr>
            <a:r>
              <a:rPr lang="en-US" sz="7200" b="1" i="0" u="none" strike="noStrike" cap="none">
                <a:solidFill>
                  <a:srgbClr val="262626"/>
                </a:solidFill>
                <a:latin typeface="Open Sans"/>
                <a:ea typeface="Open Sans"/>
                <a:cs typeface="Open Sans"/>
                <a:sym typeface="Open Sans"/>
              </a:rPr>
              <a:t>Thank You</a:t>
            </a:r>
            <a:endParaRPr sz="1400" b="0" i="0" u="none" strike="noStrike" cap="none">
              <a:solidFill>
                <a:srgbClr val="000000"/>
              </a:solidFill>
              <a:latin typeface="Arial"/>
              <a:ea typeface="Arial"/>
              <a:cs typeface="Arial"/>
              <a:sym typeface="Arial"/>
            </a:endParaRPr>
          </a:p>
        </p:txBody>
      </p:sp>
      <p:grpSp>
        <p:nvGrpSpPr>
          <p:cNvPr id="231" name="Google Shape;231;p47"/>
          <p:cNvGrpSpPr/>
          <p:nvPr/>
        </p:nvGrpSpPr>
        <p:grpSpPr>
          <a:xfrm>
            <a:off x="2493994" y="2493927"/>
            <a:ext cx="3549856" cy="3683090"/>
            <a:chOff x="1430872" y="1152875"/>
            <a:chExt cx="1727088" cy="1727088"/>
          </a:xfrm>
        </p:grpSpPr>
        <p:sp>
          <p:nvSpPr>
            <p:cNvPr id="232" name="Google Shape;232;p47"/>
            <p:cNvSpPr/>
            <p:nvPr/>
          </p:nvSpPr>
          <p:spPr>
            <a:xfrm>
              <a:off x="1430872" y="1152875"/>
              <a:ext cx="1727088" cy="1727088"/>
            </a:xfrm>
            <a:prstGeom prst="ellipse">
              <a:avLst/>
            </a:prstGeom>
            <a:solidFill>
              <a:srgbClr val="7EC7E8"/>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pic>
          <p:nvPicPr>
            <p:cNvPr id="233" name="Google Shape;233;p47"/>
            <p:cNvPicPr preferRelativeResize="0"/>
            <p:nvPr/>
          </p:nvPicPr>
          <p:blipFill rotWithShape="1">
            <a:blip r:embed="rId2">
              <a:alphaModFix/>
            </a:blip>
            <a:srcRect/>
            <a:stretch/>
          </p:blipFill>
          <p:spPr>
            <a:xfrm>
              <a:off x="1657008" y="1588960"/>
              <a:ext cx="1322414" cy="860188"/>
            </a:xfrm>
            <a:prstGeom prst="rect">
              <a:avLst/>
            </a:prstGeom>
            <a:noFill/>
            <a:ln>
              <a:noFill/>
            </a:ln>
          </p:spPr>
        </p:pic>
      </p:grpSp>
      <p:pic>
        <p:nvPicPr>
          <p:cNvPr id="235" name="Google Shape;235;p47"/>
          <p:cNvPicPr preferRelativeResize="0"/>
          <p:nvPr/>
        </p:nvPicPr>
        <p:blipFill rotWithShape="1">
          <a:blip r:embed="rId3">
            <a:alphaModFix/>
          </a:blip>
          <a:srcRect/>
          <a:stretch/>
        </p:blipFill>
        <p:spPr>
          <a:xfrm>
            <a:off x="13231063" y="176536"/>
            <a:ext cx="2589088" cy="768096"/>
          </a:xfrm>
          <a:prstGeom prst="rect">
            <a:avLst/>
          </a:prstGeom>
          <a:noFill/>
          <a:ln>
            <a:noFill/>
          </a:ln>
        </p:spPr>
      </p:pic>
      <p:sp>
        <p:nvSpPr>
          <p:cNvPr id="19" name="TextBox 18">
            <a:extLst>
              <a:ext uri="{FF2B5EF4-FFF2-40B4-BE49-F238E27FC236}">
                <a16:creationId xmlns:a16="http://schemas.microsoft.com/office/drawing/2014/main" id="{390BAD30-A2E1-4CDE-89D5-FB7B6074EB31}"/>
              </a:ext>
            </a:extLst>
          </p:cNvPr>
          <p:cNvSpPr txBox="1"/>
          <p:nvPr userDrawn="1"/>
        </p:nvSpPr>
        <p:spPr>
          <a:xfrm>
            <a:off x="88120" y="8713208"/>
            <a:ext cx="3817263" cy="369332"/>
          </a:xfrm>
          <a:prstGeom prst="rect">
            <a:avLst/>
          </a:prstGeom>
          <a:noFill/>
        </p:spPr>
        <p:txBody>
          <a:bodyPr wrap="none" rtlCol="0" anchor="ctr">
            <a:spAutoFit/>
          </a:bodyPr>
          <a:lstStyle/>
          <a:p>
            <a:r>
              <a:rPr lang="en-US" sz="1800" b="0" kern="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r>
              <a:rPr lang="en-US" sz="18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kern="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Simplilearn. All rights reserved.</a:t>
            </a:r>
          </a:p>
        </p:txBody>
      </p:sp>
    </p:spTree>
    <p:extLst>
      <p:ext uri="{BB962C8B-B14F-4D97-AF65-F5344CB8AC3E}">
        <p14:creationId xmlns:p14="http://schemas.microsoft.com/office/powerpoint/2010/main" val="311120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C">
  <p:cSld name="KC">
    <p:spTree>
      <p:nvGrpSpPr>
        <p:cNvPr id="1" name="Shape 548"/>
        <p:cNvGrpSpPr/>
        <p:nvPr/>
      </p:nvGrpSpPr>
      <p:grpSpPr>
        <a:xfrm>
          <a:off x="0" y="0"/>
          <a:ext cx="0" cy="0"/>
          <a:chOff x="0" y="0"/>
          <a:chExt cx="0" cy="0"/>
        </a:xfrm>
      </p:grpSpPr>
      <p:pic>
        <p:nvPicPr>
          <p:cNvPr id="549" name="Google Shape;549;p63"/>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550" name="Google Shape;550;p63"/>
          <p:cNvSpPr txBox="1"/>
          <p:nvPr/>
        </p:nvSpPr>
        <p:spPr>
          <a:xfrm>
            <a:off x="4516612" y="3520992"/>
            <a:ext cx="5453321"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800" b="1" i="0" u="none" strike="noStrike" cap="none" dirty="0">
                <a:solidFill>
                  <a:schemeClr val="lt1"/>
                </a:solidFill>
                <a:latin typeface="Open Sans ExtraBold"/>
                <a:ea typeface="Open Sans ExtraBold"/>
                <a:cs typeface="Open Sans ExtraBold"/>
                <a:sym typeface="Open Sans ExtraBold"/>
              </a:rPr>
              <a:t>Knowledge Check</a:t>
            </a:r>
            <a:endParaRPr dirty="0"/>
          </a:p>
        </p:txBody>
      </p:sp>
      <p:grpSp>
        <p:nvGrpSpPr>
          <p:cNvPr id="551" name="Google Shape;551;p63"/>
          <p:cNvGrpSpPr/>
          <p:nvPr/>
        </p:nvGrpSpPr>
        <p:grpSpPr>
          <a:xfrm>
            <a:off x="0" y="-7450"/>
            <a:ext cx="16256000" cy="130964"/>
            <a:chOff x="0" y="474414"/>
            <a:chExt cx="7908925" cy="61412"/>
          </a:xfrm>
        </p:grpSpPr>
        <p:sp>
          <p:nvSpPr>
            <p:cNvPr id="552" name="Google Shape;552;p63"/>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3" name="Google Shape;553;p63"/>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4" name="Google Shape;554;p63"/>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5" name="Google Shape;555;p63"/>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6" name="Google Shape;556;p63"/>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7" name="Google Shape;557;p63"/>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sp>
          <p:nvSpPr>
            <p:cNvPr id="558" name="Google Shape;558;p63"/>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396021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C1">
  <p:cSld name="KC1">
    <p:spTree>
      <p:nvGrpSpPr>
        <p:cNvPr id="1" name="Shape 559"/>
        <p:cNvGrpSpPr/>
        <p:nvPr/>
      </p:nvGrpSpPr>
      <p:grpSpPr>
        <a:xfrm>
          <a:off x="0" y="0"/>
          <a:ext cx="0" cy="0"/>
          <a:chOff x="0" y="0"/>
          <a:chExt cx="0" cy="0"/>
        </a:xfrm>
      </p:grpSpPr>
      <p:sp>
        <p:nvSpPr>
          <p:cNvPr id="560" name="Google Shape;560;p64"/>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61" name="Google Shape;561;p64"/>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dirty="0">
              <a:solidFill>
                <a:srgbClr val="3F3F3F"/>
              </a:solidFill>
              <a:latin typeface="Arial"/>
              <a:ea typeface="Arial"/>
              <a:cs typeface="Arial"/>
              <a:sym typeface="Arial"/>
            </a:endParaRPr>
          </a:p>
        </p:txBody>
      </p:sp>
      <p:sp>
        <p:nvSpPr>
          <p:cNvPr id="562" name="Google Shape;562;p64"/>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cxnSp>
        <p:nvCxnSpPr>
          <p:cNvPr id="563" name="Google Shape;563;p64"/>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564" name="Google Shape;564;p64"/>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565" name="Google Shape;565;p64"/>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ExtraBold"/>
                <a:ea typeface="Open Sans ExtraBold"/>
                <a:cs typeface="Open Sans ExtraBold"/>
                <a:sym typeface="Open Sans ExtraBold"/>
              </a:rPr>
              <a:t>Knowledge Check</a:t>
            </a:r>
            <a:endParaRPr dirty="0"/>
          </a:p>
        </p:txBody>
      </p:sp>
      <p:sp>
        <p:nvSpPr>
          <p:cNvPr id="566" name="Google Shape;566;p64"/>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a.</a:t>
            </a:r>
            <a:endParaRPr dirty="0"/>
          </a:p>
        </p:txBody>
      </p:sp>
      <p:sp>
        <p:nvSpPr>
          <p:cNvPr id="567" name="Google Shape;567;p64"/>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b.</a:t>
            </a:r>
            <a:endParaRPr dirty="0"/>
          </a:p>
        </p:txBody>
      </p:sp>
      <p:sp>
        <p:nvSpPr>
          <p:cNvPr id="568" name="Google Shape;568;p64"/>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c.</a:t>
            </a:r>
            <a:endParaRPr dirty="0"/>
          </a:p>
        </p:txBody>
      </p:sp>
      <p:sp>
        <p:nvSpPr>
          <p:cNvPr id="569" name="Google Shape;569;p64"/>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d.</a:t>
            </a:r>
            <a:endParaRPr dirty="0"/>
          </a:p>
        </p:txBody>
      </p:sp>
      <p:sp>
        <p:nvSpPr>
          <p:cNvPr id="570" name="Google Shape;570;p64"/>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1" name="Google Shape;571;p64"/>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2" name="Google Shape;572;p64"/>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3" name="Google Shape;573;p64"/>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grpSp>
        <p:nvGrpSpPr>
          <p:cNvPr id="574" name="Google Shape;574;p64"/>
          <p:cNvGrpSpPr/>
          <p:nvPr/>
        </p:nvGrpSpPr>
        <p:grpSpPr>
          <a:xfrm>
            <a:off x="-6322" y="-31264"/>
            <a:ext cx="16256000" cy="130964"/>
            <a:chOff x="0" y="474414"/>
            <a:chExt cx="7908925" cy="61412"/>
          </a:xfrm>
        </p:grpSpPr>
        <p:sp>
          <p:nvSpPr>
            <p:cNvPr id="575" name="Google Shape;575;p64"/>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76" name="Google Shape;576;p64"/>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77" name="Google Shape;577;p64"/>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78" name="Google Shape;578;p64"/>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79" name="Google Shape;579;p64"/>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80" name="Google Shape;580;p64"/>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81" name="Google Shape;581;p64"/>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grpSp>
      <p:sp>
        <p:nvSpPr>
          <p:cNvPr id="582" name="Google Shape;582;p64"/>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6208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C_1A">
  <p:cSld name="KC_1A">
    <p:spTree>
      <p:nvGrpSpPr>
        <p:cNvPr id="1" name="Shape 583"/>
        <p:cNvGrpSpPr/>
        <p:nvPr/>
      </p:nvGrpSpPr>
      <p:grpSpPr>
        <a:xfrm>
          <a:off x="0" y="0"/>
          <a:ext cx="0" cy="0"/>
          <a:chOff x="0" y="0"/>
          <a:chExt cx="0" cy="0"/>
        </a:xfrm>
      </p:grpSpPr>
      <p:sp>
        <p:nvSpPr>
          <p:cNvPr id="584" name="Google Shape;584;p65"/>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77" b="0" i="0" u="none" strike="noStrike" cap="none" dirty="0">
              <a:solidFill>
                <a:srgbClr val="3F3F3F"/>
              </a:solidFill>
              <a:latin typeface="Arial"/>
              <a:ea typeface="Arial"/>
              <a:cs typeface="Arial"/>
              <a:sym typeface="Arial"/>
            </a:endParaRPr>
          </a:p>
        </p:txBody>
      </p:sp>
      <p:sp>
        <p:nvSpPr>
          <p:cNvPr id="585" name="Google Shape;585;p6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86" name="Google Shape;586;p6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67" b="0" i="0" u="none" strike="noStrike" cap="none" dirty="0">
              <a:solidFill>
                <a:srgbClr val="3F3F3F"/>
              </a:solidFill>
              <a:latin typeface="Arial"/>
              <a:ea typeface="Arial"/>
              <a:cs typeface="Arial"/>
              <a:sym typeface="Arial"/>
            </a:endParaRPr>
          </a:p>
        </p:txBody>
      </p:sp>
      <p:sp>
        <p:nvSpPr>
          <p:cNvPr id="587" name="Google Shape;587;p6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cxnSp>
        <p:nvCxnSpPr>
          <p:cNvPr id="588" name="Google Shape;588;p6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589" name="Google Shape;589;p65"/>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lstStyle>
            <a:lvl1pPr marL="457200" lvl="0" indent="-228600" algn="l">
              <a:lnSpc>
                <a:spcPct val="15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0" name="Google Shape;590;p65"/>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The correct answer is</a:t>
            </a:r>
            <a:endParaRPr dirty="0"/>
          </a:p>
        </p:txBody>
      </p:sp>
      <p:cxnSp>
        <p:nvCxnSpPr>
          <p:cNvPr id="591" name="Google Shape;591;p65"/>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592" name="Google Shape;592;p65"/>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593" name="Google Shape;593;p65"/>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grpSp>
        <p:nvGrpSpPr>
          <p:cNvPr id="594" name="Google Shape;594;p65"/>
          <p:cNvGrpSpPr/>
          <p:nvPr/>
        </p:nvGrpSpPr>
        <p:grpSpPr>
          <a:xfrm>
            <a:off x="-6322" y="-31264"/>
            <a:ext cx="16256000" cy="130964"/>
            <a:chOff x="0" y="474414"/>
            <a:chExt cx="7908925" cy="61412"/>
          </a:xfrm>
        </p:grpSpPr>
        <p:sp>
          <p:nvSpPr>
            <p:cNvPr id="595" name="Google Shape;595;p6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96" name="Google Shape;596;p6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97" name="Google Shape;597;p6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98" name="Google Shape;598;p6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599" name="Google Shape;599;p6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600" name="Google Shape;600;p6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sp>
          <p:nvSpPr>
            <p:cNvPr id="601" name="Google Shape;601;p6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None/>
              </a:pPr>
              <a:endParaRPr sz="1480" b="0" i="0" u="none" strike="noStrike" cap="none" dirty="0">
                <a:solidFill>
                  <a:srgbClr val="3F3F3F"/>
                </a:solidFill>
                <a:latin typeface="Arial"/>
                <a:ea typeface="Arial"/>
                <a:cs typeface="Arial"/>
                <a:sym typeface="Arial"/>
              </a:endParaRPr>
            </a:p>
          </p:txBody>
        </p:sp>
      </p:grpSp>
      <p:pic>
        <p:nvPicPr>
          <p:cNvPr id="602" name="Google Shape;602;p65"/>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603" name="Google Shape;603;p65"/>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1000"/>
              </a:spcBef>
              <a:spcAft>
                <a:spcPts val="0"/>
              </a:spcAft>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04" name="Google Shape;604;p65"/>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605" name="Google Shape;605;p6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a.</a:t>
            </a:r>
            <a:endParaRPr dirty="0"/>
          </a:p>
        </p:txBody>
      </p:sp>
      <p:sp>
        <p:nvSpPr>
          <p:cNvPr id="606" name="Google Shape;606;p65"/>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b.</a:t>
            </a:r>
            <a:endParaRPr dirty="0"/>
          </a:p>
        </p:txBody>
      </p:sp>
      <p:sp>
        <p:nvSpPr>
          <p:cNvPr id="607" name="Google Shape;607;p6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c.</a:t>
            </a:r>
            <a:endParaRPr dirty="0"/>
          </a:p>
        </p:txBody>
      </p:sp>
      <p:sp>
        <p:nvSpPr>
          <p:cNvPr id="608" name="Google Shape;608;p6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dirty="0">
                <a:solidFill>
                  <a:srgbClr val="3F3F3F"/>
                </a:solidFill>
                <a:latin typeface="Open Sans"/>
                <a:ea typeface="Open Sans"/>
                <a:cs typeface="Open Sans"/>
                <a:sym typeface="Open Sans"/>
              </a:rPr>
              <a:t>d.</a:t>
            </a:r>
            <a:endParaRPr dirty="0"/>
          </a:p>
        </p:txBody>
      </p:sp>
      <p:sp>
        <p:nvSpPr>
          <p:cNvPr id="609" name="Google Shape;609;p65"/>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0" name="Google Shape;610;p65"/>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1" name="Google Shape;611;p65"/>
          <p:cNvSpPr txBox="1">
            <a:spLocks noGrp="1"/>
          </p:cNvSpPr>
          <p:nvPr>
            <p:ph type="body" idx="7"/>
          </p:nvPr>
        </p:nvSpPr>
        <p:spPr>
          <a:xfrm>
            <a:off x="2329744" y="4462926"/>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2" name="Google Shape;612;p65"/>
          <p:cNvSpPr txBox="1">
            <a:spLocks noGrp="1"/>
          </p:cNvSpPr>
          <p:nvPr>
            <p:ph type="body" idx="8"/>
          </p:nvPr>
        </p:nvSpPr>
        <p:spPr>
          <a:xfrm>
            <a:off x="2329744" y="5283531"/>
            <a:ext cx="11250640" cy="701711"/>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3" name="Google Shape;613;p6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ExtraBold"/>
                <a:ea typeface="Open Sans ExtraBold"/>
                <a:cs typeface="Open Sans ExtraBold"/>
                <a:sym typeface="Open Sans ExtraBold"/>
              </a:rPr>
              <a:t>Knowledge Check</a:t>
            </a:r>
            <a:endParaRPr dirty="0"/>
          </a:p>
        </p:txBody>
      </p:sp>
    </p:spTree>
    <p:extLst>
      <p:ext uri="{BB962C8B-B14F-4D97-AF65-F5344CB8AC3E}">
        <p14:creationId xmlns:p14="http://schemas.microsoft.com/office/powerpoint/2010/main" val="26963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7600" y="2434167"/>
            <a:ext cx="14020800"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8475134"/>
            <a:ext cx="36576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B49D6184-FD4F-4AB4-9DE3-02949B68EE01}" type="slidenum">
              <a:rPr lang="en-US" smtClean="0"/>
              <a:t>‹#›</a:t>
            </a:fld>
            <a:endParaRPr lang="en-US" dirty="0"/>
          </a:p>
        </p:txBody>
      </p:sp>
    </p:spTree>
    <p:extLst>
      <p:ext uri="{BB962C8B-B14F-4D97-AF65-F5344CB8AC3E}">
        <p14:creationId xmlns:p14="http://schemas.microsoft.com/office/powerpoint/2010/main" val="391118777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7" r:id="rId5"/>
    <p:sldLayoutId id="2147483711" r:id="rId6"/>
    <p:sldLayoutId id="2147483712" r:id="rId7"/>
    <p:sldLayoutId id="2147483713" r:id="rId8"/>
    <p:sldLayoutId id="2147483714" r:id="rId9"/>
    <p:sldLayoutId id="2147483715" r:id="rId10"/>
  </p:sldLayoutIdLst>
  <p:hf sldNum="0"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53.png"/><Relationship Id="rId7"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9.jp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3.jp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3.pn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726995" y="3127158"/>
            <a:ext cx="9152419" cy="775597"/>
          </a:xfrm>
        </p:spPr>
        <p:txBody>
          <a:bodyPr/>
          <a:lstStyle/>
          <a:p>
            <a:pPr lvl="0">
              <a:spcBef>
                <a:spcPts val="0"/>
              </a:spcBef>
              <a:buClr>
                <a:srgbClr val="3F3F3F"/>
              </a:buClr>
              <a:buSzPct val="25000"/>
            </a:pPr>
            <a:r>
              <a:rPr lang="en-US" dirty="0">
                <a:solidFill>
                  <a:srgbClr val="3F3F3F"/>
                </a:solidFill>
                <a:latin typeface="Open Sans"/>
                <a:ea typeface="Open Sans"/>
                <a:cs typeface="Open Sans"/>
                <a:sym typeface="Open Sans"/>
              </a:rPr>
              <a:t>Lesson 1: Introduction to Artificial Intelligence and         </a:t>
            </a:r>
          </a:p>
          <a:p>
            <a:pPr lvl="0">
              <a:spcBef>
                <a:spcPts val="0"/>
              </a:spcBef>
              <a:buClr>
                <a:srgbClr val="3F3F3F"/>
              </a:buClr>
              <a:buSzPct val="25000"/>
            </a:pPr>
            <a:r>
              <a:rPr lang="en-US" dirty="0">
                <a:solidFill>
                  <a:srgbClr val="3F3F3F"/>
                </a:solidFill>
                <a:latin typeface="Open Sans"/>
                <a:ea typeface="Open Sans"/>
                <a:cs typeface="Open Sans"/>
                <a:sym typeface="Open Sans"/>
              </a:rPr>
              <a:t>                  Machine Learning </a:t>
            </a:r>
          </a:p>
        </p:txBody>
      </p:sp>
      <p:sp>
        <p:nvSpPr>
          <p:cNvPr id="2" name="Text Placeholder 1"/>
          <p:cNvSpPr>
            <a:spLocks noGrp="1"/>
          </p:cNvSpPr>
          <p:nvPr>
            <p:ph type="body" sz="quarter" idx="10"/>
          </p:nvPr>
        </p:nvSpPr>
        <p:spPr>
          <a:xfrm>
            <a:off x="3687281" y="2625331"/>
            <a:ext cx="9486278" cy="443198"/>
          </a:xfrm>
        </p:spPr>
        <p:txBody>
          <a:bodyPr/>
          <a:lstStyle/>
          <a:p>
            <a:r>
              <a:rPr lang="en-US" dirty="0"/>
              <a:t>Machine Learning</a:t>
            </a:r>
          </a:p>
        </p:txBody>
      </p:sp>
    </p:spTree>
    <p:extLst>
      <p:ext uri="{BB962C8B-B14F-4D97-AF65-F5344CB8AC3E}">
        <p14:creationId xmlns:p14="http://schemas.microsoft.com/office/powerpoint/2010/main" val="915323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r>
              <a:rPr lang="en-IN" dirty="0"/>
              <a:t>Data Facilitates in Recommendations</a:t>
            </a:r>
            <a:endPar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Shape 375">
            <a:extLst>
              <a:ext uri="{FF2B5EF4-FFF2-40B4-BE49-F238E27FC236}">
                <a16:creationId xmlns:a16="http://schemas.microsoft.com/office/drawing/2014/main" id="{D68CE36F-E784-4BF1-B80C-5AE94CEB83D1}"/>
              </a:ext>
            </a:extLst>
          </p:cNvPr>
          <p:cNvPicPr preferRelativeResize="0"/>
          <p:nvPr/>
        </p:nvPicPr>
        <p:blipFill rotWithShape="1">
          <a:blip r:embed="rId3">
            <a:alphaModFix/>
          </a:blip>
          <a:srcRect/>
          <a:stretch/>
        </p:blipFill>
        <p:spPr>
          <a:xfrm>
            <a:off x="4254686" y="832865"/>
            <a:ext cx="7786338" cy="253919"/>
          </a:xfrm>
          <a:prstGeom prst="rect">
            <a:avLst/>
          </a:prstGeom>
          <a:noFill/>
          <a:ln>
            <a:noFill/>
          </a:ln>
        </p:spPr>
      </p:pic>
      <p:pic>
        <p:nvPicPr>
          <p:cNvPr id="35" name="Picture 34">
            <a:extLst>
              <a:ext uri="{FF2B5EF4-FFF2-40B4-BE49-F238E27FC236}">
                <a16:creationId xmlns:a16="http://schemas.microsoft.com/office/drawing/2014/main" id="{D11BC09E-6003-4FE9-A59F-A66E1F66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00" y="2674776"/>
            <a:ext cx="14184999" cy="5206257"/>
          </a:xfrm>
          <a:prstGeom prst="rect">
            <a:avLst/>
          </a:prstGeom>
          <a:ln w="38100" cap="sq">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098" name="Picture 2" descr="Image result for amazon">
            <a:extLst>
              <a:ext uri="{FF2B5EF4-FFF2-40B4-BE49-F238E27FC236}">
                <a16:creationId xmlns:a16="http://schemas.microsoft.com/office/drawing/2014/main" id="{F5C38D72-E084-4E7A-86A0-3FF447D9DFE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3034" b="34899"/>
          <a:stretch/>
        </p:blipFill>
        <p:spPr bwMode="auto">
          <a:xfrm>
            <a:off x="845000" y="2990850"/>
            <a:ext cx="2019765" cy="6477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8B9CE7F6-DF7C-484A-8428-4795A876B4CB}"/>
              </a:ext>
            </a:extLst>
          </p:cNvPr>
          <p:cNvSpPr/>
          <p:nvPr/>
        </p:nvSpPr>
        <p:spPr>
          <a:xfrm>
            <a:off x="2420349" y="1400642"/>
            <a:ext cx="11415302" cy="858213"/>
          </a:xfrm>
          <a:prstGeom prst="roundRect">
            <a:avLst/>
          </a:prstGeom>
          <a:solidFill>
            <a:schemeClr val="accent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Open Sans" panose="020B0606030504020204"/>
              </a:rPr>
              <a:t>Amazon collects data from users and recommends the best products according to the user's buying/shopping pattern.</a:t>
            </a:r>
            <a:endParaRPr lang="en-IN" sz="2000" dirty="0">
              <a:latin typeface="Open Sans" panose="020B0606030504020204"/>
            </a:endParaRPr>
          </a:p>
        </p:txBody>
      </p:sp>
    </p:spTree>
    <p:extLst>
      <p:ext uri="{BB962C8B-B14F-4D97-AF65-F5344CB8AC3E}">
        <p14:creationId xmlns:p14="http://schemas.microsoft.com/office/powerpoint/2010/main" val="607528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26745" y="1676697"/>
            <a:ext cx="12806840" cy="70389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US" dirty="0"/>
              <a:t>Introduction to Artificial Intelligence and Machine Learning</a:t>
            </a:r>
            <a:endParaRPr lang="en-US" sz="3200" b="0" i="0" u="none" strike="noStrike" cap="none" dirty="0">
              <a:solidFill>
                <a:schemeClr val="lt1"/>
              </a:solidFill>
              <a:latin typeface="Open Sans ExtraBold"/>
              <a:ea typeface="Open Sans ExtraBold"/>
              <a:cs typeface="Open Sans ExtraBold"/>
              <a:sym typeface="Open Sans ExtraBold"/>
            </a:endParaRPr>
          </a:p>
        </p:txBody>
      </p:sp>
      <p:sp>
        <p:nvSpPr>
          <p:cNvPr id="366" name="Shape 366"/>
          <p:cNvSpPr txBox="1">
            <a:spLocks noGrp="1"/>
          </p:cNvSpPr>
          <p:nvPr>
            <p:ph type="body" idx="2"/>
          </p:nvPr>
        </p:nvSpPr>
        <p:spPr>
          <a:xfrm>
            <a:off x="926744" y="2380588"/>
            <a:ext cx="12378949" cy="48013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F547B"/>
              </a:buClr>
              <a:buSzPct val="250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Topic 2: Relationship between AI, ML, and Data Science</a:t>
            </a:r>
          </a:p>
        </p:txBody>
      </p:sp>
    </p:spTree>
    <p:extLst>
      <p:ext uri="{BB962C8B-B14F-4D97-AF65-F5344CB8AC3E}">
        <p14:creationId xmlns:p14="http://schemas.microsoft.com/office/powerpoint/2010/main" val="50953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ai vs ml vs data science image">
            <a:extLst>
              <a:ext uri="{FF2B5EF4-FFF2-40B4-BE49-F238E27FC236}">
                <a16:creationId xmlns:a16="http://schemas.microsoft.com/office/drawing/2014/main" id="{BF6E5B1B-F9FF-4327-8B7E-155905BEBF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513" y="2227677"/>
            <a:ext cx="14918973" cy="5996842"/>
          </a:xfrm>
          <a:prstGeom prst="rect">
            <a:avLst/>
          </a:prstGeom>
          <a:extLst>
            <a:ext uri="{909E8E84-426E-40DD-AFC4-6F175D3DCCD1}">
              <a14:hiddenFill xmlns:a14="http://schemas.microsoft.com/office/drawing/2010/main">
                <a:solidFill>
                  <a:srgbClr val="FFFFFF"/>
                </a:solidFill>
              </a14:hiddenFill>
            </a:ext>
          </a:extLst>
        </p:spPr>
      </p:pic>
      <p:sp>
        <p:nvSpPr>
          <p:cNvPr id="6" name="Shape 372">
            <a:extLst>
              <a:ext uri="{FF2B5EF4-FFF2-40B4-BE49-F238E27FC236}">
                <a16:creationId xmlns:a16="http://schemas.microsoft.com/office/drawing/2014/main" id="{AC209733-499B-4E92-966D-52E019F2BC21}"/>
              </a:ext>
            </a:extLst>
          </p:cNvPr>
          <p:cNvSpPr txBox="1">
            <a:spLocks noGrp="1"/>
          </p:cNvSpPr>
          <p:nvPr>
            <p:ph type="title"/>
          </p:nvPr>
        </p:nvSpPr>
        <p:spPr>
          <a:xfrm>
            <a:off x="-454121" y="319676"/>
            <a:ext cx="17199071" cy="665045"/>
          </a:xfrm>
          <a:prstGeom prst="rect">
            <a:avLst/>
          </a:prstGeom>
          <a:noFill/>
          <a:ln>
            <a:noFill/>
          </a:ln>
        </p:spPr>
        <p:txBody>
          <a:bodyPr lIns="91425" tIns="45700" rIns="91425" bIns="45700" anchor="ctr" anchorCtr="0">
            <a:noAutofit/>
          </a:bodyPr>
          <a:lstStyle/>
          <a:p>
            <a:pPr lvl="0">
              <a:buSzPct val="25000"/>
            </a:pPr>
            <a:r>
              <a:rPr lang="en-US" sz="3000" b="0" i="0" u="none" strike="noStrike" cap="none" dirty="0">
                <a:solidFill>
                  <a:schemeClr val="tx1">
                    <a:lumMod val="75000"/>
                    <a:lumOff val="25000"/>
                  </a:schemeClr>
                </a:solidFill>
                <a:latin typeface="Open Sans ExtraBold"/>
                <a:ea typeface="Open Sans ExtraBold"/>
                <a:cs typeface="Open Sans ExtraBold"/>
                <a:sym typeface="Open Sans ExtraBold"/>
              </a:rPr>
              <a:t>Relationship between Artificial Intelligence, Machine Learning, and Data Science</a:t>
            </a:r>
          </a:p>
        </p:txBody>
      </p:sp>
      <p:pic>
        <p:nvPicPr>
          <p:cNvPr id="7" name="Shape 375">
            <a:extLst>
              <a:ext uri="{FF2B5EF4-FFF2-40B4-BE49-F238E27FC236}">
                <a16:creationId xmlns:a16="http://schemas.microsoft.com/office/drawing/2014/main" id="{AA9839A6-7F1D-431E-B5A0-330401AD0C48}"/>
              </a:ext>
            </a:extLst>
          </p:cNvPr>
          <p:cNvPicPr preferRelativeResize="0"/>
          <p:nvPr/>
        </p:nvPicPr>
        <p:blipFill rotWithShape="1">
          <a:blip r:embed="rId4">
            <a:alphaModFix/>
          </a:blip>
          <a:srcRect/>
          <a:stretch/>
        </p:blipFill>
        <p:spPr>
          <a:xfrm>
            <a:off x="1643875" y="812084"/>
            <a:ext cx="13032721" cy="253919"/>
          </a:xfrm>
          <a:prstGeom prst="rect">
            <a:avLst/>
          </a:prstGeom>
          <a:noFill/>
          <a:ln>
            <a:noFill/>
          </a:ln>
        </p:spPr>
      </p:pic>
      <p:sp>
        <p:nvSpPr>
          <p:cNvPr id="2" name="Rectangle 1">
            <a:extLst>
              <a:ext uri="{FF2B5EF4-FFF2-40B4-BE49-F238E27FC236}">
                <a16:creationId xmlns:a16="http://schemas.microsoft.com/office/drawing/2014/main" id="{88F22D23-69ED-4644-B697-46EEEC8C82DA}"/>
              </a:ext>
            </a:extLst>
          </p:cNvPr>
          <p:cNvSpPr/>
          <p:nvPr/>
        </p:nvSpPr>
        <p:spPr>
          <a:xfrm>
            <a:off x="873356" y="1252256"/>
            <a:ext cx="14509288" cy="707886"/>
          </a:xfrm>
          <a:prstGeom prst="rect">
            <a:avLst/>
          </a:prstGeom>
        </p:spPr>
        <p:txBody>
          <a:bodyPr wrap="square">
            <a:spAutoFit/>
          </a:bodyPr>
          <a:lstStyle/>
          <a:p>
            <a:pPr algn="ctr"/>
            <a:r>
              <a:rPr lang="en-US" sz="2000" dirty="0">
                <a:solidFill>
                  <a:srgbClr val="333333"/>
                </a:solidFill>
                <a:latin typeface="Open Sans" panose="020B0606030504020204"/>
              </a:rPr>
              <a:t>Even though the terms data science, machine learning, and artificial intelligence (AI) fall in the same domain and are connected to each other, they have their specific applications and meaning.</a:t>
            </a:r>
            <a:endParaRPr lang="en-IN" sz="2000" dirty="0">
              <a:latin typeface="Open Sans" panose="020B0606030504020204"/>
            </a:endParaRPr>
          </a:p>
        </p:txBody>
      </p:sp>
    </p:spTree>
    <p:extLst>
      <p:ext uri="{BB962C8B-B14F-4D97-AF65-F5344CB8AC3E}">
        <p14:creationId xmlns:p14="http://schemas.microsoft.com/office/powerpoint/2010/main" val="336456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Relationship between Artificial Intelligence and Machine Learning</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2461025" y="832865"/>
            <a:ext cx="11506392" cy="253919"/>
          </a:xfrm>
          <a:prstGeom prst="rect">
            <a:avLst/>
          </a:prstGeom>
          <a:noFill/>
          <a:ln>
            <a:noFill/>
          </a:ln>
        </p:spPr>
      </p:pic>
      <p:sp>
        <p:nvSpPr>
          <p:cNvPr id="7" name="TextBox 6">
            <a:extLst>
              <a:ext uri="{FF2B5EF4-FFF2-40B4-BE49-F238E27FC236}">
                <a16:creationId xmlns:a16="http://schemas.microsoft.com/office/drawing/2014/main" id="{8C95F148-2B53-469F-9968-696C7915EC59}"/>
              </a:ext>
            </a:extLst>
          </p:cNvPr>
          <p:cNvSpPr txBox="1"/>
          <p:nvPr/>
        </p:nvSpPr>
        <p:spPr>
          <a:xfrm>
            <a:off x="9970214" y="3739813"/>
            <a:ext cx="5205374" cy="2793522"/>
          </a:xfrm>
          <a:prstGeom prst="rect">
            <a:avLst/>
          </a:prstGeom>
          <a:solidFill>
            <a:schemeClr val="bg1">
              <a:lumMod val="50000"/>
            </a:schemeClr>
          </a:solidFill>
          <a:ln>
            <a:solidFill>
              <a:schemeClr val="bg1"/>
            </a:solidFill>
          </a:ln>
          <a:effectLst>
            <a:outerShdw blurRad="50800" dist="38100" dir="5400000" algn="t" rotWithShape="0">
              <a:prstClr val="black">
                <a:alpha val="40000"/>
              </a:prstClr>
            </a:outerShdw>
          </a:effectLst>
        </p:spPr>
        <p:txBody>
          <a:bodyPr wrap="square" numCol="1" spcCol="640080" rtlCol="0">
            <a:spAutoFit/>
          </a:bodyPr>
          <a:lstStyle/>
          <a:p>
            <a:pPr lvl="0" algn="ctr">
              <a:lnSpc>
                <a:spcPct val="150000"/>
              </a:lnSpc>
            </a:pPr>
            <a:r>
              <a:rPr lang="en-IN" sz="2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Machine Learning is an approach or subset of Artificial Intelligence that is based on the idea that machines can be given access to data along with the ability to learn from it. </a:t>
            </a:r>
          </a:p>
        </p:txBody>
      </p:sp>
      <p:pic>
        <p:nvPicPr>
          <p:cNvPr id="10" name="Picture 2" descr="Image result for quote icon">
            <a:extLst>
              <a:ext uri="{FF2B5EF4-FFF2-40B4-BE49-F238E27FC236}">
                <a16:creationId xmlns:a16="http://schemas.microsoft.com/office/drawing/2014/main" id="{A98F51A5-3549-441F-BFE6-EC3C67C0A047}"/>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14811" t="22222" r="54525" b="53754"/>
          <a:stretch/>
        </p:blipFill>
        <p:spPr bwMode="auto">
          <a:xfrm>
            <a:off x="9380043" y="3512539"/>
            <a:ext cx="575439" cy="4545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quote icon">
            <a:extLst>
              <a:ext uri="{FF2B5EF4-FFF2-40B4-BE49-F238E27FC236}">
                <a16:creationId xmlns:a16="http://schemas.microsoft.com/office/drawing/2014/main" id="{BA0A753F-412F-43D6-8946-FCA9F52059CB}"/>
              </a:ext>
            </a:extLst>
          </p:cNvPr>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53831" t="53277" r="15309" b="21137"/>
          <a:stretch/>
        </p:blipFill>
        <p:spPr bwMode="auto">
          <a:xfrm>
            <a:off x="15175588" y="6286653"/>
            <a:ext cx="590171" cy="49336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F95DCCEB-F83E-4C63-8985-077DAE7D936D}"/>
              </a:ext>
            </a:extLst>
          </p:cNvPr>
          <p:cNvSpPr/>
          <p:nvPr/>
        </p:nvSpPr>
        <p:spPr>
          <a:xfrm>
            <a:off x="4305082" y="4388833"/>
            <a:ext cx="1428750" cy="1035309"/>
          </a:xfrm>
          <a:prstGeom prst="rightArrow">
            <a:avLst>
              <a:gd name="adj1" fmla="val 40321"/>
              <a:gd name="adj2"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146" name="Picture 2" descr="Image result for ai and machine learning">
            <a:extLst>
              <a:ext uri="{FF2B5EF4-FFF2-40B4-BE49-F238E27FC236}">
                <a16:creationId xmlns:a16="http://schemas.microsoft.com/office/drawing/2014/main" id="{389888CC-8C2B-4FAA-B162-69A7E1FD992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l="-1" r="66609" b="15582"/>
          <a:stretch/>
        </p:blipFill>
        <p:spPr bwMode="auto">
          <a:xfrm>
            <a:off x="895353" y="1497910"/>
            <a:ext cx="4000497" cy="6630262"/>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83EF9F1E-0A29-4C5F-93E2-66CF395EB189}"/>
              </a:ext>
            </a:extLst>
          </p:cNvPr>
          <p:cNvSpPr/>
          <p:nvPr/>
        </p:nvSpPr>
        <p:spPr>
          <a:xfrm>
            <a:off x="8541464" y="4429317"/>
            <a:ext cx="1428750" cy="1035309"/>
          </a:xfrm>
          <a:prstGeom prst="rightArrow">
            <a:avLst>
              <a:gd name="adj1" fmla="val 42741"/>
              <a:gd name="adj2"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2" descr="Image result for ai and machine learning">
            <a:extLst>
              <a:ext uri="{FF2B5EF4-FFF2-40B4-BE49-F238E27FC236}">
                <a16:creationId xmlns:a16="http://schemas.microsoft.com/office/drawing/2014/main" id="{619DD2E3-8B6B-4B05-97B2-06322D39446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l="33283" r="33325" b="15582"/>
          <a:stretch/>
        </p:blipFill>
        <p:spPr bwMode="auto">
          <a:xfrm>
            <a:off x="5733832" y="2456265"/>
            <a:ext cx="3005632" cy="498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23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Definition of Machine Learning</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5443008" y="832865"/>
            <a:ext cx="5386264" cy="253919"/>
          </a:xfrm>
          <a:prstGeom prst="rect">
            <a:avLst/>
          </a:prstGeom>
          <a:noFill/>
          <a:ln>
            <a:noFill/>
          </a:ln>
        </p:spPr>
      </p:pic>
      <p:grpSp>
        <p:nvGrpSpPr>
          <p:cNvPr id="116" name="Group 115">
            <a:extLst>
              <a:ext uri="{FF2B5EF4-FFF2-40B4-BE49-F238E27FC236}">
                <a16:creationId xmlns:a16="http://schemas.microsoft.com/office/drawing/2014/main" id="{FDA572D4-A145-4E52-957C-EC0BBDEA850C}"/>
              </a:ext>
            </a:extLst>
          </p:cNvPr>
          <p:cNvGrpSpPr/>
          <p:nvPr/>
        </p:nvGrpSpPr>
        <p:grpSpPr>
          <a:xfrm>
            <a:off x="1792930" y="3417509"/>
            <a:ext cx="12683412" cy="2505565"/>
            <a:chOff x="1747547" y="3025906"/>
            <a:chExt cx="12792657" cy="2506427"/>
          </a:xfrm>
        </p:grpSpPr>
        <p:sp>
          <p:nvSpPr>
            <p:cNvPr id="117" name="Rectangle 116">
              <a:extLst>
                <a:ext uri="{FF2B5EF4-FFF2-40B4-BE49-F238E27FC236}">
                  <a16:creationId xmlns:a16="http://schemas.microsoft.com/office/drawing/2014/main" id="{6E056E21-7512-4F0C-BCA0-4AE88566BC5C}"/>
                </a:ext>
              </a:extLst>
            </p:cNvPr>
            <p:cNvSpPr/>
            <p:nvPr/>
          </p:nvSpPr>
          <p:spPr>
            <a:xfrm>
              <a:off x="2404370" y="3677818"/>
              <a:ext cx="11455445" cy="1141666"/>
            </a:xfrm>
            <a:prstGeom prst="rect">
              <a:avLst/>
            </a:prstGeom>
          </p:spPr>
          <p:txBody>
            <a:bodyPr wrap="square">
              <a:spAutoFit/>
            </a:bodyPr>
            <a:lstStyle/>
            <a:p>
              <a:pPr lvl="0" algn="ctr" defTabSz="1219170">
                <a:lnSpc>
                  <a:spcPct val="150000"/>
                </a:lnSpc>
                <a:buClr>
                  <a:srgbClr val="3F3F3F"/>
                </a:buClr>
                <a:buSzPct val="100000"/>
                <a:defRPr/>
              </a:pPr>
              <a:r>
                <a:rPr lang="en-US" sz="2400" dirty="0">
                  <a:solidFill>
                    <a:srgbClr val="3F3F3F"/>
                  </a:solidFill>
                  <a:latin typeface="Open Sans"/>
                  <a:ea typeface="Open Sans"/>
                  <a:cs typeface="Open Sans"/>
                </a:rPr>
                <a:t>The capability of Artificial Intelligence systems to learn by extracting patterns from data is known as Machine Learning.</a:t>
              </a:r>
            </a:p>
          </p:txBody>
        </p:sp>
        <p:sp>
          <p:nvSpPr>
            <p:cNvPr id="118" name="Round Diagonal Corner Rectangle 5">
              <a:extLst>
                <a:ext uri="{FF2B5EF4-FFF2-40B4-BE49-F238E27FC236}">
                  <a16:creationId xmlns:a16="http://schemas.microsoft.com/office/drawing/2014/main" id="{B0A347AC-4A13-405B-82AD-FE8DA6C0B221}"/>
                </a:ext>
              </a:extLst>
            </p:cNvPr>
            <p:cNvSpPr/>
            <p:nvPr/>
          </p:nvSpPr>
          <p:spPr>
            <a:xfrm>
              <a:off x="2286000" y="3318932"/>
              <a:ext cx="11715750" cy="1771650"/>
            </a:xfrm>
            <a:prstGeom prst="round2Diag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9" name="Picture 2" descr="Image result for quote icon">
              <a:extLst>
                <a:ext uri="{FF2B5EF4-FFF2-40B4-BE49-F238E27FC236}">
                  <a16:creationId xmlns:a16="http://schemas.microsoft.com/office/drawing/2014/main" id="{3DF56FB2-7ADA-4F57-B932-B079BE039C26}"/>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14811" t="22222" r="54525" b="53754"/>
            <a:stretch/>
          </p:blipFill>
          <p:spPr bwMode="auto">
            <a:xfrm>
              <a:off x="1747547" y="3025906"/>
              <a:ext cx="832116" cy="65191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Image result for quote icon">
              <a:extLst>
                <a:ext uri="{FF2B5EF4-FFF2-40B4-BE49-F238E27FC236}">
                  <a16:creationId xmlns:a16="http://schemas.microsoft.com/office/drawing/2014/main" id="{1CBC7676-EBD4-404B-9097-B4BCF2ECCB59}"/>
                </a:ext>
              </a:extLst>
            </p:cNvPr>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53831" t="53277" r="15309" b="21137"/>
            <a:stretch/>
          </p:blipFill>
          <p:spPr bwMode="auto">
            <a:xfrm>
              <a:off x="13686366" y="4824405"/>
              <a:ext cx="853838" cy="7079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243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Features of Machine Learning</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5582250" y="832224"/>
            <a:ext cx="5151132" cy="253919"/>
          </a:xfrm>
          <a:prstGeom prst="rect">
            <a:avLst/>
          </a:prstGeom>
          <a:noFill/>
          <a:ln>
            <a:noFill/>
          </a:ln>
        </p:spPr>
      </p:pic>
      <p:grpSp>
        <p:nvGrpSpPr>
          <p:cNvPr id="3" name="Group 2">
            <a:extLst>
              <a:ext uri="{FF2B5EF4-FFF2-40B4-BE49-F238E27FC236}">
                <a16:creationId xmlns:a16="http://schemas.microsoft.com/office/drawing/2014/main" id="{80F75B49-7767-48AA-B8E0-E9E502AA4D7A}"/>
              </a:ext>
            </a:extLst>
          </p:cNvPr>
          <p:cNvGrpSpPr/>
          <p:nvPr/>
        </p:nvGrpSpPr>
        <p:grpSpPr>
          <a:xfrm>
            <a:off x="2052756" y="1079549"/>
            <a:ext cx="12150489" cy="7224743"/>
            <a:chOff x="4353723" y="2404264"/>
            <a:chExt cx="6638177" cy="3947094"/>
          </a:xfrm>
        </p:grpSpPr>
        <p:grpSp>
          <p:nvGrpSpPr>
            <p:cNvPr id="194" name="Group 28">
              <a:extLst>
                <a:ext uri="{FF2B5EF4-FFF2-40B4-BE49-F238E27FC236}">
                  <a16:creationId xmlns:a16="http://schemas.microsoft.com/office/drawing/2014/main" id="{29FD8356-FC39-4ECD-B713-EF884151E942}"/>
                </a:ext>
              </a:extLst>
            </p:cNvPr>
            <p:cNvGrpSpPr/>
            <p:nvPr/>
          </p:nvGrpSpPr>
          <p:grpSpPr>
            <a:xfrm>
              <a:off x="7153324" y="2404264"/>
              <a:ext cx="3838576" cy="939717"/>
              <a:chOff x="2819400" y="1890713"/>
              <a:chExt cx="3838576" cy="996866"/>
            </a:xfrm>
          </p:grpSpPr>
          <p:sp>
            <p:nvSpPr>
              <p:cNvPr id="195" name="Rectangle 5">
                <a:extLst>
                  <a:ext uri="{FF2B5EF4-FFF2-40B4-BE49-F238E27FC236}">
                    <a16:creationId xmlns:a16="http://schemas.microsoft.com/office/drawing/2014/main" id="{A148348F-F8F8-450E-83F9-428CAF1B1023}"/>
                  </a:ext>
                </a:extLst>
              </p:cNvPr>
              <p:cNvSpPr>
                <a:spLocks noChangeArrowheads="1"/>
              </p:cNvSpPr>
              <p:nvPr/>
            </p:nvSpPr>
            <p:spPr bwMode="auto">
              <a:xfrm>
                <a:off x="3843338" y="2010942"/>
                <a:ext cx="2814638" cy="873782"/>
              </a:xfrm>
              <a:prstGeom prst="rect">
                <a:avLst/>
              </a:prstGeom>
              <a:solidFill>
                <a:srgbClr val="FFFFFF">
                  <a:lumMod val="85000"/>
                </a:srgbClr>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F5F5F"/>
                  </a:solidFill>
                  <a:effectLst/>
                  <a:uLnTx/>
                  <a:uFillTx/>
                  <a:latin typeface="Open Sans"/>
                  <a:cs typeface="Arial" charset="0"/>
                </a:endParaRPr>
              </a:p>
            </p:txBody>
          </p:sp>
          <p:sp>
            <p:nvSpPr>
              <p:cNvPr id="196" name="Rectangle 6">
                <a:extLst>
                  <a:ext uri="{FF2B5EF4-FFF2-40B4-BE49-F238E27FC236}">
                    <a16:creationId xmlns:a16="http://schemas.microsoft.com/office/drawing/2014/main" id="{57EE7E5A-F01B-48F8-BE6C-37BCEED96E36}"/>
                  </a:ext>
                </a:extLst>
              </p:cNvPr>
              <p:cNvSpPr>
                <a:spLocks noChangeArrowheads="1"/>
              </p:cNvSpPr>
              <p:nvPr/>
            </p:nvSpPr>
            <p:spPr bwMode="auto">
              <a:xfrm>
                <a:off x="3843338" y="1890713"/>
                <a:ext cx="2814638" cy="996866"/>
              </a:xfrm>
              <a:prstGeom prst="rect">
                <a:avLst/>
              </a:prstGeom>
              <a:no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197" name="Freeform 7">
                <a:extLst>
                  <a:ext uri="{FF2B5EF4-FFF2-40B4-BE49-F238E27FC236}">
                    <a16:creationId xmlns:a16="http://schemas.microsoft.com/office/drawing/2014/main" id="{C3CF0157-DC8C-4D8E-A4CA-1524E580056A}"/>
                  </a:ext>
                </a:extLst>
              </p:cNvPr>
              <p:cNvSpPr>
                <a:spLocks/>
              </p:cNvSpPr>
              <p:nvPr/>
            </p:nvSpPr>
            <p:spPr bwMode="auto">
              <a:xfrm>
                <a:off x="2819400" y="2006836"/>
                <a:ext cx="1138238" cy="880742"/>
              </a:xfrm>
              <a:custGeom>
                <a:avLst/>
                <a:gdLst/>
                <a:ahLst/>
                <a:cxnLst>
                  <a:cxn ang="0">
                    <a:pos x="924" y="229"/>
                  </a:cxn>
                  <a:cxn ang="0">
                    <a:pos x="854" y="172"/>
                  </a:cxn>
                  <a:cxn ang="0">
                    <a:pos x="854" y="0"/>
                  </a:cxn>
                  <a:cxn ang="0">
                    <a:pos x="0" y="0"/>
                  </a:cxn>
                  <a:cxn ang="0">
                    <a:pos x="0" y="860"/>
                  </a:cxn>
                  <a:cxn ang="0">
                    <a:pos x="854" y="860"/>
                  </a:cxn>
                  <a:cxn ang="0">
                    <a:pos x="854" y="288"/>
                  </a:cxn>
                  <a:cxn ang="0">
                    <a:pos x="924" y="229"/>
                  </a:cxn>
                </a:cxnLst>
                <a:rect l="0" t="0" r="r" b="b"/>
                <a:pathLst>
                  <a:path w="924" h="860">
                    <a:moveTo>
                      <a:pt x="924" y="229"/>
                    </a:moveTo>
                    <a:lnTo>
                      <a:pt x="854" y="172"/>
                    </a:lnTo>
                    <a:lnTo>
                      <a:pt x="854" y="0"/>
                    </a:lnTo>
                    <a:lnTo>
                      <a:pt x="0" y="0"/>
                    </a:lnTo>
                    <a:lnTo>
                      <a:pt x="0" y="860"/>
                    </a:lnTo>
                    <a:lnTo>
                      <a:pt x="854" y="860"/>
                    </a:lnTo>
                    <a:lnTo>
                      <a:pt x="854" y="288"/>
                    </a:lnTo>
                    <a:lnTo>
                      <a:pt x="924" y="229"/>
                    </a:lnTo>
                    <a:close/>
                  </a:path>
                </a:pathLst>
              </a:custGeom>
              <a:solidFill>
                <a:srgbClr val="9CBA56"/>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grpSp>
        <p:sp>
          <p:nvSpPr>
            <p:cNvPr id="198" name="TextBox 197">
              <a:extLst>
                <a:ext uri="{FF2B5EF4-FFF2-40B4-BE49-F238E27FC236}">
                  <a16:creationId xmlns:a16="http://schemas.microsoft.com/office/drawing/2014/main" id="{4D8A40CC-9F33-44A4-932B-8D62639EC987}"/>
                </a:ext>
              </a:extLst>
            </p:cNvPr>
            <p:cNvSpPr txBox="1"/>
            <p:nvPr/>
          </p:nvSpPr>
          <p:spPr>
            <a:xfrm>
              <a:off x="7454986" y="2714782"/>
              <a:ext cx="448899" cy="751644"/>
            </a:xfrm>
            <a:prstGeom prst="rect">
              <a:avLst/>
            </a:prstGeom>
            <a:noFill/>
          </p:spPr>
          <p:txBody>
            <a:bodyPr wrap="none" rtlCol="0">
              <a:spAutoFit/>
            </a:bodyPr>
            <a:lstStyle/>
            <a:p>
              <a:pPr algn="ctr" defTabSz="914400" fontAlgn="base">
                <a:spcBef>
                  <a:spcPct val="0"/>
                </a:spcBef>
                <a:spcAft>
                  <a:spcPct val="0"/>
                </a:spcAft>
              </a:pPr>
              <a:r>
                <a:rPr lang="en-US" sz="3600" b="1" dirty="0">
                  <a:solidFill>
                    <a:srgbClr val="FFFFFF"/>
                  </a:solidFill>
                  <a:latin typeface="Open Sans"/>
                  <a:cs typeface="Arial" charset="0"/>
                </a:rPr>
                <a:t>01</a:t>
              </a:r>
              <a:br>
                <a:rPr lang="en-US" sz="3600" dirty="0">
                  <a:solidFill>
                    <a:srgbClr val="FFFFFF"/>
                  </a:solidFill>
                  <a:latin typeface="Open Sans"/>
                  <a:cs typeface="Arial" charset="0"/>
                </a:rPr>
              </a:br>
              <a:endParaRPr lang="en-US" sz="3600" b="1" dirty="0">
                <a:solidFill>
                  <a:srgbClr val="FFFFFF"/>
                </a:solidFill>
                <a:latin typeface="Open Sans"/>
                <a:cs typeface="Arial" charset="0"/>
              </a:endParaRPr>
            </a:p>
          </p:txBody>
        </p:sp>
        <p:grpSp>
          <p:nvGrpSpPr>
            <p:cNvPr id="199" name="Group 34">
              <a:extLst>
                <a:ext uri="{FF2B5EF4-FFF2-40B4-BE49-F238E27FC236}">
                  <a16:creationId xmlns:a16="http://schemas.microsoft.com/office/drawing/2014/main" id="{2D5F33F0-C0FD-40F5-91FD-970BA324FEBE}"/>
                </a:ext>
              </a:extLst>
            </p:cNvPr>
            <p:cNvGrpSpPr/>
            <p:nvPr/>
          </p:nvGrpSpPr>
          <p:grpSpPr>
            <a:xfrm flipH="1">
              <a:off x="4353723" y="3390391"/>
              <a:ext cx="3838576" cy="939716"/>
              <a:chOff x="2819400" y="1890713"/>
              <a:chExt cx="3838576" cy="996866"/>
            </a:xfrm>
          </p:grpSpPr>
          <p:sp>
            <p:nvSpPr>
              <p:cNvPr id="200" name="Rectangle 5">
                <a:extLst>
                  <a:ext uri="{FF2B5EF4-FFF2-40B4-BE49-F238E27FC236}">
                    <a16:creationId xmlns:a16="http://schemas.microsoft.com/office/drawing/2014/main" id="{6484C6A9-AD53-4C2D-9CFD-A97D6001D258}"/>
                  </a:ext>
                </a:extLst>
              </p:cNvPr>
              <p:cNvSpPr>
                <a:spLocks noChangeArrowheads="1"/>
              </p:cNvSpPr>
              <p:nvPr/>
            </p:nvSpPr>
            <p:spPr bwMode="auto">
              <a:xfrm>
                <a:off x="3843338" y="1890713"/>
                <a:ext cx="2814638" cy="996866"/>
              </a:xfrm>
              <a:prstGeom prst="rect">
                <a:avLst/>
              </a:prstGeom>
              <a:solidFill>
                <a:srgbClr val="FFFFFF">
                  <a:lumMod val="85000"/>
                </a:srgbClr>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201" name="Rectangle 6">
                <a:extLst>
                  <a:ext uri="{FF2B5EF4-FFF2-40B4-BE49-F238E27FC236}">
                    <a16:creationId xmlns:a16="http://schemas.microsoft.com/office/drawing/2014/main" id="{54EB7838-857C-466F-90FD-C613AF616DED}"/>
                  </a:ext>
                </a:extLst>
              </p:cNvPr>
              <p:cNvSpPr>
                <a:spLocks noChangeArrowheads="1"/>
              </p:cNvSpPr>
              <p:nvPr/>
            </p:nvSpPr>
            <p:spPr bwMode="auto">
              <a:xfrm>
                <a:off x="3843338" y="1890713"/>
                <a:ext cx="2814638" cy="996866"/>
              </a:xfrm>
              <a:prstGeom prst="rect">
                <a:avLst/>
              </a:prstGeom>
              <a:no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202" name="Freeform 7">
                <a:extLst>
                  <a:ext uri="{FF2B5EF4-FFF2-40B4-BE49-F238E27FC236}">
                    <a16:creationId xmlns:a16="http://schemas.microsoft.com/office/drawing/2014/main" id="{0878EC25-33E2-4AB7-A6AD-67624182FAB5}"/>
                  </a:ext>
                </a:extLst>
              </p:cNvPr>
              <p:cNvSpPr>
                <a:spLocks/>
              </p:cNvSpPr>
              <p:nvPr/>
            </p:nvSpPr>
            <p:spPr bwMode="auto">
              <a:xfrm>
                <a:off x="2819400" y="1890713"/>
                <a:ext cx="1138238" cy="996866"/>
              </a:xfrm>
              <a:custGeom>
                <a:avLst/>
                <a:gdLst/>
                <a:ahLst/>
                <a:cxnLst>
                  <a:cxn ang="0">
                    <a:pos x="924" y="229"/>
                  </a:cxn>
                  <a:cxn ang="0">
                    <a:pos x="854" y="172"/>
                  </a:cxn>
                  <a:cxn ang="0">
                    <a:pos x="854" y="0"/>
                  </a:cxn>
                  <a:cxn ang="0">
                    <a:pos x="0" y="0"/>
                  </a:cxn>
                  <a:cxn ang="0">
                    <a:pos x="0" y="860"/>
                  </a:cxn>
                  <a:cxn ang="0">
                    <a:pos x="854" y="860"/>
                  </a:cxn>
                  <a:cxn ang="0">
                    <a:pos x="854" y="288"/>
                  </a:cxn>
                  <a:cxn ang="0">
                    <a:pos x="924" y="229"/>
                  </a:cxn>
                </a:cxnLst>
                <a:rect l="0" t="0" r="r" b="b"/>
                <a:pathLst>
                  <a:path w="924" h="860">
                    <a:moveTo>
                      <a:pt x="924" y="229"/>
                    </a:moveTo>
                    <a:lnTo>
                      <a:pt x="854" y="172"/>
                    </a:lnTo>
                    <a:lnTo>
                      <a:pt x="854" y="0"/>
                    </a:lnTo>
                    <a:lnTo>
                      <a:pt x="0" y="0"/>
                    </a:lnTo>
                    <a:lnTo>
                      <a:pt x="0" y="860"/>
                    </a:lnTo>
                    <a:lnTo>
                      <a:pt x="854" y="860"/>
                    </a:lnTo>
                    <a:lnTo>
                      <a:pt x="854" y="288"/>
                    </a:lnTo>
                    <a:lnTo>
                      <a:pt x="924" y="229"/>
                    </a:lnTo>
                    <a:close/>
                  </a:path>
                </a:pathLst>
              </a:custGeom>
              <a:solidFill>
                <a:srgbClr val="F29C14"/>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grpSp>
        <p:sp>
          <p:nvSpPr>
            <p:cNvPr id="203" name="TextBox 202">
              <a:extLst>
                <a:ext uri="{FF2B5EF4-FFF2-40B4-BE49-F238E27FC236}">
                  <a16:creationId xmlns:a16="http://schemas.microsoft.com/office/drawing/2014/main" id="{6A414D3D-1E76-47AB-B3BB-3B4BC280F0E6}"/>
                </a:ext>
              </a:extLst>
            </p:cNvPr>
            <p:cNvSpPr txBox="1"/>
            <p:nvPr/>
          </p:nvSpPr>
          <p:spPr>
            <a:xfrm>
              <a:off x="7427637" y="3624980"/>
              <a:ext cx="448899" cy="404731"/>
            </a:xfrm>
            <a:prstGeom prst="rect">
              <a:avLst/>
            </a:prstGeom>
            <a:noFill/>
          </p:spPr>
          <p:txBody>
            <a:bodyPr wrap="none" rtlCol="0">
              <a:spAutoFit/>
            </a:bodyPr>
            <a:lstStyle/>
            <a:p>
              <a:pPr algn="ctr" defTabSz="914400" fontAlgn="base">
                <a:spcBef>
                  <a:spcPct val="0"/>
                </a:spcBef>
                <a:spcAft>
                  <a:spcPct val="0"/>
                </a:spcAft>
              </a:pPr>
              <a:r>
                <a:rPr lang="en-US" sz="3600" b="1" dirty="0">
                  <a:solidFill>
                    <a:srgbClr val="FFFFFF"/>
                  </a:solidFill>
                  <a:latin typeface="Open Sans"/>
                  <a:cs typeface="Arial" charset="0"/>
                </a:rPr>
                <a:t>02</a:t>
              </a:r>
            </a:p>
          </p:txBody>
        </p:sp>
        <p:grpSp>
          <p:nvGrpSpPr>
            <p:cNvPr id="204" name="Group 40">
              <a:extLst>
                <a:ext uri="{FF2B5EF4-FFF2-40B4-BE49-F238E27FC236}">
                  <a16:creationId xmlns:a16="http://schemas.microsoft.com/office/drawing/2014/main" id="{E83A49BB-193D-4000-B77B-3F3ADA64D2F8}"/>
                </a:ext>
              </a:extLst>
            </p:cNvPr>
            <p:cNvGrpSpPr/>
            <p:nvPr/>
          </p:nvGrpSpPr>
          <p:grpSpPr>
            <a:xfrm>
              <a:off x="7151786" y="4365760"/>
              <a:ext cx="3838576" cy="939716"/>
              <a:chOff x="2819400" y="1890713"/>
              <a:chExt cx="3838576" cy="996866"/>
            </a:xfrm>
          </p:grpSpPr>
          <p:sp>
            <p:nvSpPr>
              <p:cNvPr id="205" name="Rectangle 5">
                <a:extLst>
                  <a:ext uri="{FF2B5EF4-FFF2-40B4-BE49-F238E27FC236}">
                    <a16:creationId xmlns:a16="http://schemas.microsoft.com/office/drawing/2014/main" id="{929DB92D-96F4-4AD3-88AD-22221BD179DF}"/>
                  </a:ext>
                </a:extLst>
              </p:cNvPr>
              <p:cNvSpPr>
                <a:spLocks noChangeArrowheads="1"/>
              </p:cNvSpPr>
              <p:nvPr/>
            </p:nvSpPr>
            <p:spPr bwMode="auto">
              <a:xfrm>
                <a:off x="3843338" y="1890713"/>
                <a:ext cx="2814638" cy="996866"/>
              </a:xfrm>
              <a:prstGeom prst="rect">
                <a:avLst/>
              </a:prstGeom>
              <a:solidFill>
                <a:srgbClr val="FFFFFF">
                  <a:lumMod val="85000"/>
                </a:srgbClr>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206" name="Rectangle 6">
                <a:extLst>
                  <a:ext uri="{FF2B5EF4-FFF2-40B4-BE49-F238E27FC236}">
                    <a16:creationId xmlns:a16="http://schemas.microsoft.com/office/drawing/2014/main" id="{B7BC7731-2210-446D-98B4-AA1A36C1C4F6}"/>
                  </a:ext>
                </a:extLst>
              </p:cNvPr>
              <p:cNvSpPr>
                <a:spLocks noChangeArrowheads="1"/>
              </p:cNvSpPr>
              <p:nvPr/>
            </p:nvSpPr>
            <p:spPr bwMode="auto">
              <a:xfrm>
                <a:off x="3843338" y="1890713"/>
                <a:ext cx="2814638" cy="996866"/>
              </a:xfrm>
              <a:prstGeom prst="rect">
                <a:avLst/>
              </a:prstGeom>
              <a:no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207" name="Freeform 7">
                <a:extLst>
                  <a:ext uri="{FF2B5EF4-FFF2-40B4-BE49-F238E27FC236}">
                    <a16:creationId xmlns:a16="http://schemas.microsoft.com/office/drawing/2014/main" id="{8313E057-527F-42E4-A94A-DE32E39832F2}"/>
                  </a:ext>
                </a:extLst>
              </p:cNvPr>
              <p:cNvSpPr>
                <a:spLocks/>
              </p:cNvSpPr>
              <p:nvPr/>
            </p:nvSpPr>
            <p:spPr bwMode="auto">
              <a:xfrm>
                <a:off x="2819400" y="1890713"/>
                <a:ext cx="1138238" cy="996866"/>
              </a:xfrm>
              <a:custGeom>
                <a:avLst/>
                <a:gdLst/>
                <a:ahLst/>
                <a:cxnLst>
                  <a:cxn ang="0">
                    <a:pos x="924" y="229"/>
                  </a:cxn>
                  <a:cxn ang="0">
                    <a:pos x="854" y="172"/>
                  </a:cxn>
                  <a:cxn ang="0">
                    <a:pos x="854" y="0"/>
                  </a:cxn>
                  <a:cxn ang="0">
                    <a:pos x="0" y="0"/>
                  </a:cxn>
                  <a:cxn ang="0">
                    <a:pos x="0" y="860"/>
                  </a:cxn>
                  <a:cxn ang="0">
                    <a:pos x="854" y="860"/>
                  </a:cxn>
                  <a:cxn ang="0">
                    <a:pos x="854" y="288"/>
                  </a:cxn>
                  <a:cxn ang="0">
                    <a:pos x="924" y="229"/>
                  </a:cxn>
                </a:cxnLst>
                <a:rect l="0" t="0" r="r" b="b"/>
                <a:pathLst>
                  <a:path w="924" h="860">
                    <a:moveTo>
                      <a:pt x="924" y="229"/>
                    </a:moveTo>
                    <a:lnTo>
                      <a:pt x="854" y="172"/>
                    </a:lnTo>
                    <a:lnTo>
                      <a:pt x="854" y="0"/>
                    </a:lnTo>
                    <a:lnTo>
                      <a:pt x="0" y="0"/>
                    </a:lnTo>
                    <a:lnTo>
                      <a:pt x="0" y="860"/>
                    </a:lnTo>
                    <a:lnTo>
                      <a:pt x="854" y="860"/>
                    </a:lnTo>
                    <a:lnTo>
                      <a:pt x="854" y="288"/>
                    </a:lnTo>
                    <a:lnTo>
                      <a:pt x="924" y="229"/>
                    </a:lnTo>
                    <a:close/>
                  </a:path>
                </a:pathLst>
              </a:custGeom>
              <a:solidFill>
                <a:srgbClr val="0D80B9"/>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grpSp>
        <p:sp>
          <p:nvSpPr>
            <p:cNvPr id="208" name="TextBox 207">
              <a:extLst>
                <a:ext uri="{FF2B5EF4-FFF2-40B4-BE49-F238E27FC236}">
                  <a16:creationId xmlns:a16="http://schemas.microsoft.com/office/drawing/2014/main" id="{9CFD0600-BCAF-47D7-96B7-F09B26B38EC3}"/>
                </a:ext>
              </a:extLst>
            </p:cNvPr>
            <p:cNvSpPr txBox="1"/>
            <p:nvPr/>
          </p:nvSpPr>
          <p:spPr>
            <a:xfrm>
              <a:off x="8360642" y="4410987"/>
              <a:ext cx="2114799" cy="770917"/>
            </a:xfrm>
            <a:prstGeom prst="rect">
              <a:avLst/>
            </a:prstGeom>
            <a:noFill/>
          </p:spPr>
          <p:txBody>
            <a:bodyPr wrap="square" lIns="0" tIns="0" rIns="0" bIns="0" rtlCol="0" anchor="t">
              <a:spAutoFit/>
            </a:bodyPr>
            <a:lstStyle/>
            <a:p>
              <a:pPr defTabSz="914400" fontAlgn="base">
                <a:spcBef>
                  <a:spcPct val="0"/>
                </a:spcBef>
                <a:spcAft>
                  <a:spcPct val="0"/>
                </a:spcAft>
              </a:pPr>
              <a:r>
                <a:rPr lang="en-IN" sz="2000" dirty="0">
                  <a:solidFill>
                    <a:srgbClr val="5F5F5F"/>
                  </a:solidFill>
                  <a:latin typeface="Open Sans"/>
                  <a:cs typeface="Arial" charset="0"/>
                </a:rPr>
                <a:t>It enables computers to </a:t>
              </a:r>
              <a:r>
                <a:rPr lang="en-IN" sz="2000" i="1" dirty="0">
                  <a:solidFill>
                    <a:srgbClr val="095A82"/>
                  </a:solidFill>
                  <a:latin typeface="Open Sans"/>
                  <a:cs typeface="Arial" charset="0"/>
                </a:rPr>
                <a:t>find</a:t>
              </a:r>
              <a:r>
                <a:rPr lang="en-IN" sz="2000" dirty="0">
                  <a:solidFill>
                    <a:srgbClr val="5F5F5F"/>
                  </a:solidFill>
                  <a:latin typeface="Open Sans"/>
                  <a:cs typeface="Arial" charset="0"/>
                </a:rPr>
                <a:t> </a:t>
              </a:r>
              <a:r>
                <a:rPr lang="en-IN" sz="2000" i="1" dirty="0">
                  <a:solidFill>
                    <a:srgbClr val="095A82"/>
                  </a:solidFill>
                  <a:latin typeface="Open Sans"/>
                  <a:cs typeface="Arial" charset="0"/>
                </a:rPr>
                <a:t>hidden</a:t>
              </a:r>
              <a:r>
                <a:rPr lang="en-IN" sz="2000" dirty="0">
                  <a:solidFill>
                    <a:srgbClr val="5F5F5F"/>
                  </a:solidFill>
                  <a:latin typeface="Open Sans"/>
                  <a:cs typeface="Arial" charset="0"/>
                </a:rPr>
                <a:t> </a:t>
              </a:r>
              <a:r>
                <a:rPr lang="en-IN" sz="2000" i="1" dirty="0">
                  <a:solidFill>
                    <a:srgbClr val="5F5F5F"/>
                  </a:solidFill>
                  <a:latin typeface="Open Sans"/>
                  <a:cs typeface="Arial" charset="0"/>
                </a:rPr>
                <a:t>insights using iterative algorithms</a:t>
              </a:r>
              <a:r>
                <a:rPr lang="en-IN" sz="2000" dirty="0">
                  <a:solidFill>
                    <a:srgbClr val="5F5F5F"/>
                  </a:solidFill>
                  <a:latin typeface="Open Sans"/>
                  <a:cs typeface="Arial" charset="0"/>
                </a:rPr>
                <a:t> </a:t>
              </a:r>
              <a:r>
                <a:rPr lang="en-IN" sz="2000" i="1" dirty="0">
                  <a:solidFill>
                    <a:srgbClr val="095A82"/>
                  </a:solidFill>
                  <a:latin typeface="Open Sans"/>
                  <a:cs typeface="Arial" charset="0"/>
                </a:rPr>
                <a:t>without</a:t>
              </a:r>
              <a:r>
                <a:rPr lang="en-IN" sz="2000" dirty="0">
                  <a:solidFill>
                    <a:srgbClr val="5F5F5F"/>
                  </a:solidFill>
                  <a:latin typeface="Open Sans"/>
                  <a:cs typeface="Arial" charset="0"/>
                </a:rPr>
                <a:t> </a:t>
              </a:r>
              <a:r>
                <a:rPr lang="en-IN" sz="2000" i="1" dirty="0">
                  <a:solidFill>
                    <a:srgbClr val="095A82"/>
                  </a:solidFill>
                  <a:latin typeface="Open Sans"/>
                  <a:cs typeface="Arial" charset="0"/>
                </a:rPr>
                <a:t>being</a:t>
              </a:r>
              <a:r>
                <a:rPr lang="en-IN" sz="2000" dirty="0">
                  <a:solidFill>
                    <a:srgbClr val="5F5F5F"/>
                  </a:solidFill>
                  <a:latin typeface="Open Sans"/>
                  <a:cs typeface="Arial" charset="0"/>
                </a:rPr>
                <a:t> </a:t>
              </a:r>
              <a:r>
                <a:rPr lang="en-IN" sz="2000" i="1" dirty="0">
                  <a:solidFill>
                    <a:srgbClr val="095A82"/>
                  </a:solidFill>
                  <a:latin typeface="Open Sans"/>
                  <a:cs typeface="Arial" charset="0"/>
                </a:rPr>
                <a:t>explicitly</a:t>
              </a:r>
              <a:r>
                <a:rPr lang="en-IN" sz="2000" dirty="0">
                  <a:solidFill>
                    <a:srgbClr val="5F5F5F"/>
                  </a:solidFill>
                  <a:latin typeface="Open Sans"/>
                  <a:cs typeface="Arial" charset="0"/>
                </a:rPr>
                <a:t> </a:t>
              </a:r>
              <a:r>
                <a:rPr lang="en-IN" sz="2000" i="1" dirty="0">
                  <a:solidFill>
                    <a:srgbClr val="095A82"/>
                  </a:solidFill>
                  <a:latin typeface="Open Sans"/>
                  <a:cs typeface="Arial" charset="0"/>
                </a:rPr>
                <a:t>programmed</a:t>
              </a:r>
              <a:endParaRPr lang="en-US" sz="2000" dirty="0">
                <a:solidFill>
                  <a:srgbClr val="5F5F5F">
                    <a:lumMod val="65000"/>
                    <a:lumOff val="35000"/>
                  </a:srgbClr>
                </a:solidFill>
                <a:latin typeface="Open Sans"/>
                <a:cs typeface="Arial" charset="0"/>
              </a:endParaRPr>
            </a:p>
          </p:txBody>
        </p:sp>
        <p:sp>
          <p:nvSpPr>
            <p:cNvPr id="209" name="TextBox 208">
              <a:extLst>
                <a:ext uri="{FF2B5EF4-FFF2-40B4-BE49-F238E27FC236}">
                  <a16:creationId xmlns:a16="http://schemas.microsoft.com/office/drawing/2014/main" id="{DA8AC327-A1E3-4E0B-9D5B-EA5E82731541}"/>
                </a:ext>
              </a:extLst>
            </p:cNvPr>
            <p:cNvSpPr txBox="1"/>
            <p:nvPr/>
          </p:nvSpPr>
          <p:spPr>
            <a:xfrm>
              <a:off x="7262683" y="4579087"/>
              <a:ext cx="779171" cy="751644"/>
            </a:xfrm>
            <a:prstGeom prst="rect">
              <a:avLst/>
            </a:prstGeom>
            <a:noFill/>
          </p:spPr>
          <p:txBody>
            <a:bodyPr wrap="square" rtlCol="0">
              <a:spAutoFit/>
            </a:bodyPr>
            <a:lstStyle/>
            <a:p>
              <a:pPr algn="ctr" defTabSz="914400" fontAlgn="base">
                <a:spcBef>
                  <a:spcPct val="0"/>
                </a:spcBef>
                <a:spcAft>
                  <a:spcPct val="0"/>
                </a:spcAft>
              </a:pPr>
              <a:r>
                <a:rPr lang="en-US" sz="3600" b="1" dirty="0">
                  <a:solidFill>
                    <a:srgbClr val="FFFFFF"/>
                  </a:solidFill>
                  <a:latin typeface="Open Sans"/>
                  <a:cs typeface="Arial" charset="0"/>
                </a:rPr>
                <a:t>03</a:t>
              </a:r>
              <a:br>
                <a:rPr lang="en-US" sz="3600" dirty="0">
                  <a:solidFill>
                    <a:srgbClr val="FFFFFF"/>
                  </a:solidFill>
                  <a:latin typeface="Open Sans"/>
                  <a:cs typeface="Arial" charset="0"/>
                </a:rPr>
              </a:br>
              <a:endParaRPr lang="en-US" sz="3600" b="1" dirty="0">
                <a:solidFill>
                  <a:srgbClr val="FFFFFF"/>
                </a:solidFill>
                <a:latin typeface="Open Sans"/>
                <a:cs typeface="Arial" charset="0"/>
              </a:endParaRPr>
            </a:p>
          </p:txBody>
        </p:sp>
        <p:grpSp>
          <p:nvGrpSpPr>
            <p:cNvPr id="210" name="Group 47">
              <a:extLst>
                <a:ext uri="{FF2B5EF4-FFF2-40B4-BE49-F238E27FC236}">
                  <a16:creationId xmlns:a16="http://schemas.microsoft.com/office/drawing/2014/main" id="{B07CFC57-A406-45DC-B33B-5FB6446FCBF9}"/>
                </a:ext>
              </a:extLst>
            </p:cNvPr>
            <p:cNvGrpSpPr/>
            <p:nvPr/>
          </p:nvGrpSpPr>
          <p:grpSpPr>
            <a:xfrm flipH="1">
              <a:off x="4353864" y="5297016"/>
              <a:ext cx="3848371" cy="939716"/>
              <a:chOff x="2809605" y="1890712"/>
              <a:chExt cx="3848371" cy="996867"/>
            </a:xfrm>
          </p:grpSpPr>
          <p:sp>
            <p:nvSpPr>
              <p:cNvPr id="211" name="Rectangle 5">
                <a:extLst>
                  <a:ext uri="{FF2B5EF4-FFF2-40B4-BE49-F238E27FC236}">
                    <a16:creationId xmlns:a16="http://schemas.microsoft.com/office/drawing/2014/main" id="{1B4AF265-5B34-4722-845E-32657AB9C4CC}"/>
                  </a:ext>
                </a:extLst>
              </p:cNvPr>
              <p:cNvSpPr>
                <a:spLocks noChangeArrowheads="1"/>
              </p:cNvSpPr>
              <p:nvPr/>
            </p:nvSpPr>
            <p:spPr bwMode="auto">
              <a:xfrm>
                <a:off x="3843338" y="1890713"/>
                <a:ext cx="2814638" cy="996866"/>
              </a:xfrm>
              <a:prstGeom prst="rect">
                <a:avLst/>
              </a:prstGeom>
              <a:solidFill>
                <a:srgbClr val="FFFFFF">
                  <a:lumMod val="85000"/>
                </a:srgbClr>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F5F5F"/>
                  </a:solidFill>
                  <a:effectLst/>
                  <a:uLnTx/>
                  <a:uFillTx/>
                  <a:latin typeface="Open Sans"/>
                  <a:cs typeface="Arial" charset="0"/>
                </a:endParaRPr>
              </a:p>
            </p:txBody>
          </p:sp>
          <p:sp>
            <p:nvSpPr>
              <p:cNvPr id="212" name="Rectangle 6">
                <a:extLst>
                  <a:ext uri="{FF2B5EF4-FFF2-40B4-BE49-F238E27FC236}">
                    <a16:creationId xmlns:a16="http://schemas.microsoft.com/office/drawing/2014/main" id="{12C20548-5869-4572-B739-8834ED54C031}"/>
                  </a:ext>
                </a:extLst>
              </p:cNvPr>
              <p:cNvSpPr>
                <a:spLocks noChangeArrowheads="1"/>
              </p:cNvSpPr>
              <p:nvPr/>
            </p:nvSpPr>
            <p:spPr bwMode="auto">
              <a:xfrm>
                <a:off x="3843338" y="1890713"/>
                <a:ext cx="2814638" cy="996866"/>
              </a:xfrm>
              <a:prstGeom prst="rect">
                <a:avLst/>
              </a:prstGeom>
              <a:no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sp>
            <p:nvSpPr>
              <p:cNvPr id="213" name="Freeform 7">
                <a:extLst>
                  <a:ext uri="{FF2B5EF4-FFF2-40B4-BE49-F238E27FC236}">
                    <a16:creationId xmlns:a16="http://schemas.microsoft.com/office/drawing/2014/main" id="{2371ABDF-F63F-4F73-9AB3-8A7863338CA4}"/>
                  </a:ext>
                </a:extLst>
              </p:cNvPr>
              <p:cNvSpPr>
                <a:spLocks/>
              </p:cNvSpPr>
              <p:nvPr/>
            </p:nvSpPr>
            <p:spPr bwMode="auto">
              <a:xfrm>
                <a:off x="2809605" y="1890712"/>
                <a:ext cx="1138238" cy="996866"/>
              </a:xfrm>
              <a:custGeom>
                <a:avLst/>
                <a:gdLst/>
                <a:ahLst/>
                <a:cxnLst>
                  <a:cxn ang="0">
                    <a:pos x="924" y="229"/>
                  </a:cxn>
                  <a:cxn ang="0">
                    <a:pos x="854" y="172"/>
                  </a:cxn>
                  <a:cxn ang="0">
                    <a:pos x="854" y="0"/>
                  </a:cxn>
                  <a:cxn ang="0">
                    <a:pos x="0" y="0"/>
                  </a:cxn>
                  <a:cxn ang="0">
                    <a:pos x="0" y="860"/>
                  </a:cxn>
                  <a:cxn ang="0">
                    <a:pos x="854" y="860"/>
                  </a:cxn>
                  <a:cxn ang="0">
                    <a:pos x="854" y="288"/>
                  </a:cxn>
                  <a:cxn ang="0">
                    <a:pos x="924" y="229"/>
                  </a:cxn>
                </a:cxnLst>
                <a:rect l="0" t="0" r="r" b="b"/>
                <a:pathLst>
                  <a:path w="924" h="860">
                    <a:moveTo>
                      <a:pt x="924" y="229"/>
                    </a:moveTo>
                    <a:lnTo>
                      <a:pt x="854" y="172"/>
                    </a:lnTo>
                    <a:lnTo>
                      <a:pt x="854" y="0"/>
                    </a:lnTo>
                    <a:lnTo>
                      <a:pt x="0" y="0"/>
                    </a:lnTo>
                    <a:lnTo>
                      <a:pt x="0" y="860"/>
                    </a:lnTo>
                    <a:lnTo>
                      <a:pt x="854" y="860"/>
                    </a:lnTo>
                    <a:lnTo>
                      <a:pt x="854" y="288"/>
                    </a:lnTo>
                    <a:lnTo>
                      <a:pt x="924" y="229"/>
                    </a:lnTo>
                    <a:close/>
                  </a:path>
                </a:pathLst>
              </a:custGeom>
              <a:solidFill>
                <a:srgbClr val="095A82"/>
              </a:solidFill>
              <a:ln w="7"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F5F5F"/>
                  </a:solidFill>
                  <a:effectLst/>
                  <a:uLnTx/>
                  <a:uFillTx/>
                  <a:latin typeface="Gill Sans" panose="020B0702020104020203"/>
                  <a:cs typeface="Arial" charset="0"/>
                </a:endParaRPr>
              </a:p>
            </p:txBody>
          </p:sp>
        </p:grpSp>
        <p:sp>
          <p:nvSpPr>
            <p:cNvPr id="214" name="TextBox 213">
              <a:extLst>
                <a:ext uri="{FF2B5EF4-FFF2-40B4-BE49-F238E27FC236}">
                  <a16:creationId xmlns:a16="http://schemas.microsoft.com/office/drawing/2014/main" id="{2342922B-36F7-41AF-BE79-B2357CF1AA5F}"/>
                </a:ext>
              </a:extLst>
            </p:cNvPr>
            <p:cNvSpPr txBox="1"/>
            <p:nvPr/>
          </p:nvSpPr>
          <p:spPr>
            <a:xfrm>
              <a:off x="7454986" y="5599714"/>
              <a:ext cx="448899" cy="751644"/>
            </a:xfrm>
            <a:prstGeom prst="rect">
              <a:avLst/>
            </a:prstGeom>
            <a:noFill/>
          </p:spPr>
          <p:txBody>
            <a:bodyPr wrap="none" rtlCol="0">
              <a:spAutoFit/>
            </a:bodyPr>
            <a:lstStyle/>
            <a:p>
              <a:pPr algn="ctr" defTabSz="914400" fontAlgn="base">
                <a:spcBef>
                  <a:spcPct val="0"/>
                </a:spcBef>
                <a:spcAft>
                  <a:spcPct val="0"/>
                </a:spcAft>
              </a:pPr>
              <a:r>
                <a:rPr lang="en-US" sz="3600" b="1" dirty="0">
                  <a:solidFill>
                    <a:srgbClr val="FFFFFF"/>
                  </a:solidFill>
                  <a:latin typeface="Open Sans"/>
                  <a:cs typeface="Arial" charset="0"/>
                </a:rPr>
                <a:t>04</a:t>
              </a:r>
              <a:br>
                <a:rPr lang="en-US" sz="3600" dirty="0">
                  <a:solidFill>
                    <a:srgbClr val="FFFFFF"/>
                  </a:solidFill>
                  <a:latin typeface="Open Sans"/>
                  <a:cs typeface="Arial" charset="0"/>
                </a:rPr>
              </a:br>
              <a:endParaRPr lang="en-US" sz="3600" b="1" dirty="0">
                <a:solidFill>
                  <a:srgbClr val="FFFFFF"/>
                </a:solidFill>
                <a:latin typeface="Open Sans"/>
                <a:cs typeface="Arial" charset="0"/>
              </a:endParaRPr>
            </a:p>
          </p:txBody>
        </p:sp>
        <p:sp>
          <p:nvSpPr>
            <p:cNvPr id="215" name="Rectangle 214">
              <a:extLst>
                <a:ext uri="{FF2B5EF4-FFF2-40B4-BE49-F238E27FC236}">
                  <a16:creationId xmlns:a16="http://schemas.microsoft.com/office/drawing/2014/main" id="{A44E117D-51DB-4810-8CF8-2614AEEF923B}"/>
                </a:ext>
              </a:extLst>
            </p:cNvPr>
            <p:cNvSpPr/>
            <p:nvPr/>
          </p:nvSpPr>
          <p:spPr>
            <a:xfrm>
              <a:off x="4442157" y="5369027"/>
              <a:ext cx="2589353" cy="386739"/>
            </a:xfrm>
            <a:prstGeom prst="rect">
              <a:avLst/>
            </a:prstGeom>
          </p:spPr>
          <p:txBody>
            <a:bodyPr wrap="square">
              <a:spAutoFit/>
            </a:bodyPr>
            <a:lstStyle/>
            <a:p>
              <a:pPr defTabSz="914400" fontAlgn="base">
                <a:spcBef>
                  <a:spcPct val="0"/>
                </a:spcBef>
                <a:spcAft>
                  <a:spcPct val="0"/>
                </a:spcAft>
              </a:pPr>
              <a:r>
                <a:rPr lang="en-IN" sz="2000" dirty="0">
                  <a:latin typeface="Open Sans"/>
                  <a:cs typeface="Arial" charset="0"/>
                </a:rPr>
                <a:t>It</a:t>
              </a:r>
              <a:r>
                <a:rPr lang="en-IN" sz="2000" i="1" dirty="0">
                  <a:solidFill>
                    <a:srgbClr val="095A82"/>
                  </a:solidFill>
                  <a:latin typeface="Open Sans"/>
                  <a:cs typeface="Arial" charset="0"/>
                </a:rPr>
                <a:t> automates</a:t>
              </a:r>
              <a:r>
                <a:rPr lang="en-IN" sz="2000" dirty="0">
                  <a:solidFill>
                    <a:srgbClr val="5F5F5F"/>
                  </a:solidFill>
                  <a:latin typeface="Open Sans"/>
                  <a:cs typeface="Arial" charset="0"/>
                </a:rPr>
                <a:t> </a:t>
              </a:r>
            </a:p>
            <a:p>
              <a:pPr defTabSz="914400" fontAlgn="base">
                <a:spcBef>
                  <a:spcPct val="0"/>
                </a:spcBef>
                <a:spcAft>
                  <a:spcPct val="0"/>
                </a:spcAft>
              </a:pPr>
              <a:r>
                <a:rPr lang="en-IN" sz="2000" i="1" dirty="0">
                  <a:solidFill>
                    <a:srgbClr val="095A82"/>
                  </a:solidFill>
                  <a:latin typeface="Open Sans"/>
                  <a:cs typeface="Arial" charset="0"/>
                </a:rPr>
                <a:t>analytical</a:t>
              </a:r>
              <a:r>
                <a:rPr lang="en-IN" sz="2000" dirty="0">
                  <a:solidFill>
                    <a:srgbClr val="5F5F5F"/>
                  </a:solidFill>
                  <a:latin typeface="Open Sans"/>
                  <a:cs typeface="Arial" charset="0"/>
                </a:rPr>
                <a:t> </a:t>
              </a:r>
              <a:r>
                <a:rPr lang="en-IN" sz="2000" i="1" dirty="0">
                  <a:solidFill>
                    <a:srgbClr val="095A82"/>
                  </a:solidFill>
                  <a:latin typeface="Open Sans"/>
                  <a:cs typeface="Arial" charset="0"/>
                </a:rPr>
                <a:t>model</a:t>
              </a:r>
              <a:r>
                <a:rPr lang="en-IN" sz="2000" dirty="0">
                  <a:solidFill>
                    <a:srgbClr val="5F5F5F"/>
                  </a:solidFill>
                  <a:latin typeface="Open Sans"/>
                  <a:cs typeface="Arial" charset="0"/>
                </a:rPr>
                <a:t> </a:t>
              </a:r>
              <a:r>
                <a:rPr lang="en-IN" sz="2000" i="1" dirty="0">
                  <a:solidFill>
                    <a:srgbClr val="095A82"/>
                  </a:solidFill>
                  <a:latin typeface="Open Sans"/>
                  <a:cs typeface="Arial" charset="0"/>
                </a:rPr>
                <a:t>building</a:t>
              </a:r>
              <a:endParaRPr lang="en-IN" sz="2000" dirty="0">
                <a:solidFill>
                  <a:srgbClr val="5F5F5F"/>
                </a:solidFill>
                <a:latin typeface="Open Sans"/>
                <a:cs typeface="Arial" charset="0"/>
              </a:endParaRPr>
            </a:p>
          </p:txBody>
        </p:sp>
        <p:sp>
          <p:nvSpPr>
            <p:cNvPr id="216" name="Rectangle 215">
              <a:extLst>
                <a:ext uri="{FF2B5EF4-FFF2-40B4-BE49-F238E27FC236}">
                  <a16:creationId xmlns:a16="http://schemas.microsoft.com/office/drawing/2014/main" id="{AACB2405-8645-4121-BEDF-21085B12F83B}"/>
                </a:ext>
              </a:extLst>
            </p:cNvPr>
            <p:cNvSpPr/>
            <p:nvPr/>
          </p:nvSpPr>
          <p:spPr>
            <a:xfrm>
              <a:off x="4367265" y="3390412"/>
              <a:ext cx="4572000" cy="828735"/>
            </a:xfrm>
            <a:prstGeom prst="rect">
              <a:avLst/>
            </a:prstGeom>
          </p:spPr>
          <p:txBody>
            <a:bodyPr>
              <a:spAutoFit/>
            </a:bodyPr>
            <a:lstStyle/>
            <a:p>
              <a:pPr defTabSz="228560" fontAlgn="base">
                <a:spcAft>
                  <a:spcPct val="0"/>
                </a:spcAft>
                <a:buClr>
                  <a:srgbClr val="095A82"/>
                </a:buClr>
              </a:pPr>
              <a:r>
                <a:rPr lang="en-IN" sz="2000" kern="0" dirty="0">
                  <a:solidFill>
                    <a:srgbClr val="5F5F5F"/>
                  </a:solidFill>
                  <a:latin typeface="Open Sans"/>
                  <a:cs typeface="Arial" charset="0"/>
                </a:rPr>
                <a:t>It </a:t>
              </a:r>
              <a:r>
                <a:rPr lang="en-IN" sz="2000" i="1" kern="0" dirty="0">
                  <a:solidFill>
                    <a:srgbClr val="095A82"/>
                  </a:solidFill>
                  <a:latin typeface="Open Sans"/>
                  <a:cs typeface="Arial" charset="0"/>
                </a:rPr>
                <a:t>focuses</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on</a:t>
              </a:r>
              <a:r>
                <a:rPr lang="en-IN" sz="2000" kern="0" dirty="0">
                  <a:solidFill>
                    <a:srgbClr val="5F5F5F"/>
                  </a:solidFill>
                  <a:latin typeface="Open Sans"/>
                  <a:cs typeface="Arial" charset="0"/>
                </a:rPr>
                <a:t> the </a:t>
              </a:r>
              <a:r>
                <a:rPr lang="en-IN" sz="2000" i="1" kern="0" dirty="0">
                  <a:solidFill>
                    <a:srgbClr val="095A82"/>
                  </a:solidFill>
                  <a:latin typeface="Open Sans"/>
                  <a:cs typeface="Arial" charset="0"/>
                </a:rPr>
                <a:t>development</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of</a:t>
              </a:r>
              <a:r>
                <a:rPr lang="en-IN" sz="2000" kern="0" dirty="0">
                  <a:solidFill>
                    <a:srgbClr val="5F5F5F"/>
                  </a:solidFill>
                  <a:latin typeface="Open Sans"/>
                  <a:cs typeface="Arial" charset="0"/>
                </a:rPr>
                <a:t> </a:t>
              </a:r>
            </a:p>
            <a:p>
              <a:pPr defTabSz="228560" fontAlgn="base">
                <a:spcAft>
                  <a:spcPct val="0"/>
                </a:spcAft>
                <a:buClr>
                  <a:srgbClr val="095A82"/>
                </a:buClr>
              </a:pPr>
              <a:r>
                <a:rPr lang="en-IN" sz="2000" i="1" kern="0" dirty="0">
                  <a:solidFill>
                    <a:srgbClr val="095A82"/>
                  </a:solidFill>
                  <a:latin typeface="Open Sans"/>
                  <a:cs typeface="Arial" charset="0"/>
                </a:rPr>
                <a:t>computer</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programs</a:t>
              </a:r>
              <a:r>
                <a:rPr lang="en-IN" sz="2000" kern="0" dirty="0">
                  <a:solidFill>
                    <a:srgbClr val="5F5F5F"/>
                  </a:solidFill>
                  <a:latin typeface="Open Sans"/>
                  <a:cs typeface="Arial" charset="0"/>
                </a:rPr>
                <a:t> that can teach</a:t>
              </a:r>
            </a:p>
            <a:p>
              <a:pPr defTabSz="228560" fontAlgn="base">
                <a:spcAft>
                  <a:spcPct val="0"/>
                </a:spcAft>
                <a:buClr>
                  <a:srgbClr val="095A82"/>
                </a:buClr>
              </a:pPr>
              <a:r>
                <a:rPr lang="en-IN" sz="2000" kern="0" dirty="0">
                  <a:solidFill>
                    <a:srgbClr val="5F5F5F"/>
                  </a:solidFill>
                  <a:latin typeface="Open Sans"/>
                  <a:cs typeface="Arial" charset="0"/>
                </a:rPr>
                <a:t> themselves to </a:t>
              </a:r>
              <a:r>
                <a:rPr lang="en-IN" sz="2000" i="1" kern="0" dirty="0">
                  <a:solidFill>
                    <a:srgbClr val="095A82"/>
                  </a:solidFill>
                  <a:latin typeface="Open Sans"/>
                  <a:cs typeface="Arial" charset="0"/>
                </a:rPr>
                <a:t>grow</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and</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change</a:t>
              </a:r>
              <a:r>
                <a:rPr lang="en-IN" sz="2000" kern="0" dirty="0">
                  <a:solidFill>
                    <a:srgbClr val="5F5F5F"/>
                  </a:solidFill>
                  <a:latin typeface="Open Sans"/>
                  <a:cs typeface="Arial" charset="0"/>
                </a:rPr>
                <a:t> </a:t>
              </a:r>
            </a:p>
            <a:p>
              <a:pPr defTabSz="228560" fontAlgn="base">
                <a:spcAft>
                  <a:spcPct val="0"/>
                </a:spcAft>
                <a:buClr>
                  <a:srgbClr val="095A82"/>
                </a:buClr>
              </a:pPr>
              <a:r>
                <a:rPr lang="en-IN" sz="2000" kern="0" dirty="0">
                  <a:solidFill>
                    <a:srgbClr val="5F5F5F"/>
                  </a:solidFill>
                  <a:latin typeface="Open Sans"/>
                  <a:cs typeface="Arial" charset="0"/>
                </a:rPr>
                <a:t>when </a:t>
              </a:r>
              <a:r>
                <a:rPr lang="en-IN" sz="2000" i="1" kern="0" dirty="0">
                  <a:solidFill>
                    <a:srgbClr val="095A82"/>
                  </a:solidFill>
                  <a:latin typeface="Open Sans"/>
                  <a:cs typeface="Arial" charset="0"/>
                </a:rPr>
                <a:t>exposed</a:t>
              </a:r>
              <a:r>
                <a:rPr lang="en-IN" sz="2000" kern="0" dirty="0">
                  <a:solidFill>
                    <a:srgbClr val="5F5F5F"/>
                  </a:solidFill>
                  <a:latin typeface="Open Sans"/>
                  <a:cs typeface="Arial" charset="0"/>
                </a:rPr>
                <a:t> to </a:t>
              </a:r>
              <a:r>
                <a:rPr lang="en-IN" sz="2000" i="1" kern="0" dirty="0">
                  <a:solidFill>
                    <a:srgbClr val="095A82"/>
                  </a:solidFill>
                  <a:latin typeface="Open Sans"/>
                  <a:cs typeface="Arial" charset="0"/>
                </a:rPr>
                <a:t>new</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data</a:t>
              </a:r>
              <a:endParaRPr lang="en-IN" sz="2000" kern="0" dirty="0">
                <a:solidFill>
                  <a:srgbClr val="5F5F5F"/>
                </a:solidFill>
                <a:latin typeface="Open Sans"/>
                <a:cs typeface="Arial" charset="0"/>
              </a:endParaRPr>
            </a:p>
          </p:txBody>
        </p:sp>
        <p:sp>
          <p:nvSpPr>
            <p:cNvPr id="217" name="Rectangle 216">
              <a:extLst>
                <a:ext uri="{FF2B5EF4-FFF2-40B4-BE49-F238E27FC236}">
                  <a16:creationId xmlns:a16="http://schemas.microsoft.com/office/drawing/2014/main" id="{C1919F2C-5A53-4A88-A606-9186EDF0C83F}"/>
                </a:ext>
              </a:extLst>
            </p:cNvPr>
            <p:cNvSpPr/>
            <p:nvPr/>
          </p:nvSpPr>
          <p:spPr>
            <a:xfrm>
              <a:off x="8290024" y="2513730"/>
              <a:ext cx="2700338" cy="636007"/>
            </a:xfrm>
            <a:prstGeom prst="rect">
              <a:avLst/>
            </a:prstGeom>
          </p:spPr>
          <p:txBody>
            <a:bodyPr wrap="square">
              <a:spAutoFit/>
            </a:bodyPr>
            <a:lstStyle/>
            <a:p>
              <a:pPr defTabSz="228560" fontAlgn="base">
                <a:spcAft>
                  <a:spcPct val="0"/>
                </a:spcAft>
                <a:buClr>
                  <a:srgbClr val="095A82"/>
                </a:buClr>
              </a:pPr>
              <a:r>
                <a:rPr lang="en-IN" sz="2000" kern="0" dirty="0">
                  <a:solidFill>
                    <a:srgbClr val="5F5F5F"/>
                  </a:solidFill>
                  <a:latin typeface="Open Sans"/>
                  <a:cs typeface="Arial" charset="0"/>
                </a:rPr>
                <a:t>It uses the data to </a:t>
              </a:r>
              <a:r>
                <a:rPr lang="en-IN" sz="2000" i="1" kern="0" dirty="0">
                  <a:solidFill>
                    <a:srgbClr val="095A82"/>
                  </a:solidFill>
                  <a:latin typeface="Open Sans"/>
                  <a:cs typeface="Arial" charset="0"/>
                </a:rPr>
                <a:t>detect</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patterns</a:t>
              </a:r>
              <a:r>
                <a:rPr lang="en-IN" sz="2000" kern="0" dirty="0">
                  <a:solidFill>
                    <a:srgbClr val="5F5F5F"/>
                  </a:solidFill>
                  <a:latin typeface="Open Sans"/>
                  <a:cs typeface="Arial" charset="0"/>
                </a:rPr>
                <a:t> in a dataset and </a:t>
              </a:r>
              <a:r>
                <a:rPr lang="en-IN" sz="2000" i="1" kern="0" dirty="0">
                  <a:solidFill>
                    <a:srgbClr val="095A82"/>
                  </a:solidFill>
                  <a:latin typeface="Open Sans"/>
                  <a:cs typeface="Arial" charset="0"/>
                </a:rPr>
                <a:t>adjust</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program</a:t>
              </a:r>
              <a:r>
                <a:rPr lang="en-IN" sz="2000" kern="0" dirty="0">
                  <a:solidFill>
                    <a:srgbClr val="5F5F5F"/>
                  </a:solidFill>
                  <a:latin typeface="Open Sans"/>
                  <a:cs typeface="Arial" charset="0"/>
                </a:rPr>
                <a:t> </a:t>
              </a:r>
            </a:p>
            <a:p>
              <a:pPr defTabSz="228560" fontAlgn="base">
                <a:spcAft>
                  <a:spcPct val="0"/>
                </a:spcAft>
                <a:buClr>
                  <a:srgbClr val="095A82"/>
                </a:buClr>
              </a:pPr>
              <a:r>
                <a:rPr lang="en-IN" sz="2000" i="1" kern="0" dirty="0">
                  <a:solidFill>
                    <a:srgbClr val="095A82"/>
                  </a:solidFill>
                  <a:latin typeface="Open Sans"/>
                  <a:cs typeface="Arial" charset="0"/>
                </a:rPr>
                <a:t>actions</a:t>
              </a:r>
              <a:r>
                <a:rPr lang="en-IN" sz="2000" kern="0" dirty="0">
                  <a:solidFill>
                    <a:srgbClr val="5F5F5F"/>
                  </a:solidFill>
                  <a:latin typeface="Open Sans"/>
                  <a:cs typeface="Arial" charset="0"/>
                </a:rPr>
                <a:t> </a:t>
              </a:r>
              <a:r>
                <a:rPr lang="en-IN" sz="2000" i="1" kern="0" dirty="0">
                  <a:solidFill>
                    <a:srgbClr val="095A82"/>
                  </a:solidFill>
                  <a:latin typeface="Open Sans"/>
                  <a:cs typeface="Arial" charset="0"/>
                </a:rPr>
                <a:t>accordingly</a:t>
              </a:r>
              <a:endParaRPr lang="en-IN" sz="2000" kern="0" dirty="0">
                <a:solidFill>
                  <a:srgbClr val="5F5F5F"/>
                </a:solidFill>
                <a:latin typeface="Open Sans"/>
                <a:cs typeface="Arial" charset="0"/>
              </a:endParaRPr>
            </a:p>
          </p:txBody>
        </p:sp>
        <p:pic>
          <p:nvPicPr>
            <p:cNvPr id="219" name="Picture 218">
              <a:extLst>
                <a:ext uri="{FF2B5EF4-FFF2-40B4-BE49-F238E27FC236}">
                  <a16:creationId xmlns:a16="http://schemas.microsoft.com/office/drawing/2014/main" id="{45C0A632-A91C-499E-8692-5B46AD945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3559" y="2523061"/>
              <a:ext cx="825747" cy="825747"/>
            </a:xfrm>
            <a:prstGeom prst="rect">
              <a:avLst/>
            </a:prstGeom>
          </p:spPr>
        </p:pic>
        <p:pic>
          <p:nvPicPr>
            <p:cNvPr id="220" name="Picture 219">
              <a:extLst>
                <a:ext uri="{FF2B5EF4-FFF2-40B4-BE49-F238E27FC236}">
                  <a16:creationId xmlns:a16="http://schemas.microsoft.com/office/drawing/2014/main" id="{AAAFE160-AA67-4CBF-ADBF-57E3DC1EAA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233" y="4368328"/>
              <a:ext cx="934580" cy="914279"/>
            </a:xfrm>
            <a:prstGeom prst="rect">
              <a:avLst/>
            </a:prstGeom>
          </p:spPr>
        </p:pic>
        <p:pic>
          <p:nvPicPr>
            <p:cNvPr id="221" name="Picture 220">
              <a:extLst>
                <a:ext uri="{FF2B5EF4-FFF2-40B4-BE49-F238E27FC236}">
                  <a16:creationId xmlns:a16="http://schemas.microsoft.com/office/drawing/2014/main" id="{0EC90BA1-C022-414F-9496-41F091FE15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3050" y="3386235"/>
              <a:ext cx="934580" cy="934580"/>
            </a:xfrm>
            <a:prstGeom prst="rect">
              <a:avLst/>
            </a:prstGeom>
          </p:spPr>
        </p:pic>
      </p:grpSp>
      <p:grpSp>
        <p:nvGrpSpPr>
          <p:cNvPr id="5" name="Group 4">
            <a:extLst>
              <a:ext uri="{FF2B5EF4-FFF2-40B4-BE49-F238E27FC236}">
                <a16:creationId xmlns:a16="http://schemas.microsoft.com/office/drawing/2014/main" id="{8F19F532-AE55-4C12-9B95-6D18F356C4D5}"/>
              </a:ext>
            </a:extLst>
          </p:cNvPr>
          <p:cNvGrpSpPr/>
          <p:nvPr/>
        </p:nvGrpSpPr>
        <p:grpSpPr>
          <a:xfrm>
            <a:off x="9122209" y="6386264"/>
            <a:ext cx="1702399" cy="1685860"/>
            <a:chOff x="11096365" y="6547292"/>
            <a:chExt cx="1702399" cy="1685860"/>
          </a:xfrm>
        </p:grpSpPr>
        <p:sp>
          <p:nvSpPr>
            <p:cNvPr id="4" name="Rectangle 3">
              <a:extLst>
                <a:ext uri="{FF2B5EF4-FFF2-40B4-BE49-F238E27FC236}">
                  <a16:creationId xmlns:a16="http://schemas.microsoft.com/office/drawing/2014/main" id="{ABC1E71A-F2CC-493C-96BC-43AD7095EDE1}"/>
                </a:ext>
              </a:extLst>
            </p:cNvPr>
            <p:cNvSpPr/>
            <p:nvPr/>
          </p:nvSpPr>
          <p:spPr>
            <a:xfrm>
              <a:off x="11096365" y="6547292"/>
              <a:ext cx="1702399" cy="1685860"/>
            </a:xfrm>
            <a:prstGeom prst="rect">
              <a:avLst/>
            </a:prstGeom>
            <a:solidFill>
              <a:srgbClr val="095A82"/>
            </a:solidFill>
            <a:ln>
              <a:solidFill>
                <a:srgbClr val="095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4">
              <a:extLst>
                <a:ext uri="{FF2B5EF4-FFF2-40B4-BE49-F238E27FC236}">
                  <a16:creationId xmlns:a16="http://schemas.microsoft.com/office/drawing/2014/main" id="{3B23FBAF-F4E4-41C4-B9A4-2844F49E1FB5}"/>
                </a:ext>
              </a:extLst>
            </p:cNvPr>
            <p:cNvGrpSpPr>
              <a:grpSpLocks noChangeAspect="1"/>
            </p:cNvGrpSpPr>
            <p:nvPr/>
          </p:nvGrpSpPr>
          <p:grpSpPr bwMode="auto">
            <a:xfrm>
              <a:off x="11386508" y="6756193"/>
              <a:ext cx="1188966" cy="1308258"/>
              <a:chOff x="1819" y="1875"/>
              <a:chExt cx="1505" cy="1656"/>
            </a:xfrm>
          </p:grpSpPr>
          <p:sp>
            <p:nvSpPr>
              <p:cNvPr id="40" name="Freeform 5">
                <a:extLst>
                  <a:ext uri="{FF2B5EF4-FFF2-40B4-BE49-F238E27FC236}">
                    <a16:creationId xmlns:a16="http://schemas.microsoft.com/office/drawing/2014/main" id="{212F45AB-62B8-4492-AE40-A90DEA06D3B6}"/>
                  </a:ext>
                </a:extLst>
              </p:cNvPr>
              <p:cNvSpPr>
                <a:spLocks/>
              </p:cNvSpPr>
              <p:nvPr/>
            </p:nvSpPr>
            <p:spPr bwMode="auto">
              <a:xfrm>
                <a:off x="1959" y="2061"/>
                <a:ext cx="1044" cy="915"/>
              </a:xfrm>
              <a:custGeom>
                <a:avLst/>
                <a:gdLst>
                  <a:gd name="T0" fmla="*/ 406 w 440"/>
                  <a:gd name="T1" fmla="*/ 106 h 386"/>
                  <a:gd name="T2" fmla="*/ 406 w 440"/>
                  <a:gd name="T3" fmla="*/ 105 h 386"/>
                  <a:gd name="T4" fmla="*/ 354 w 440"/>
                  <a:gd name="T5" fmla="*/ 39 h 386"/>
                  <a:gd name="T6" fmla="*/ 331 w 440"/>
                  <a:gd name="T7" fmla="*/ 41 h 386"/>
                  <a:gd name="T8" fmla="*/ 282 w 440"/>
                  <a:gd name="T9" fmla="*/ 0 h 386"/>
                  <a:gd name="T10" fmla="*/ 242 w 440"/>
                  <a:gd name="T11" fmla="*/ 19 h 386"/>
                  <a:gd name="T12" fmla="*/ 205 w 440"/>
                  <a:gd name="T13" fmla="*/ 2 h 386"/>
                  <a:gd name="T14" fmla="*/ 161 w 440"/>
                  <a:gd name="T15" fmla="*/ 33 h 386"/>
                  <a:gd name="T16" fmla="*/ 138 w 440"/>
                  <a:gd name="T17" fmla="*/ 26 h 386"/>
                  <a:gd name="T18" fmla="*/ 97 w 440"/>
                  <a:gd name="T19" fmla="*/ 68 h 386"/>
                  <a:gd name="T20" fmla="*/ 98 w 440"/>
                  <a:gd name="T21" fmla="*/ 78 h 386"/>
                  <a:gd name="T22" fmla="*/ 87 w 440"/>
                  <a:gd name="T23" fmla="*/ 77 h 386"/>
                  <a:gd name="T24" fmla="*/ 28 w 440"/>
                  <a:gd name="T25" fmla="*/ 136 h 386"/>
                  <a:gd name="T26" fmla="*/ 32 w 440"/>
                  <a:gd name="T27" fmla="*/ 159 h 386"/>
                  <a:gd name="T28" fmla="*/ 0 w 440"/>
                  <a:gd name="T29" fmla="*/ 212 h 386"/>
                  <a:gd name="T30" fmla="*/ 59 w 440"/>
                  <a:gd name="T31" fmla="*/ 271 h 386"/>
                  <a:gd name="T32" fmla="*/ 67 w 440"/>
                  <a:gd name="T33" fmla="*/ 271 h 386"/>
                  <a:gd name="T34" fmla="*/ 124 w 440"/>
                  <a:gd name="T35" fmla="*/ 305 h 386"/>
                  <a:gd name="T36" fmla="*/ 151 w 440"/>
                  <a:gd name="T37" fmla="*/ 300 h 386"/>
                  <a:gd name="T38" fmla="*/ 181 w 440"/>
                  <a:gd name="T39" fmla="*/ 386 h 386"/>
                  <a:gd name="T40" fmla="*/ 199 w 440"/>
                  <a:gd name="T41" fmla="*/ 386 h 386"/>
                  <a:gd name="T42" fmla="*/ 195 w 440"/>
                  <a:gd name="T43" fmla="*/ 334 h 386"/>
                  <a:gd name="T44" fmla="*/ 183 w 440"/>
                  <a:gd name="T45" fmla="*/ 306 h 386"/>
                  <a:gd name="T46" fmla="*/ 211 w 440"/>
                  <a:gd name="T47" fmla="*/ 308 h 386"/>
                  <a:gd name="T48" fmla="*/ 275 w 440"/>
                  <a:gd name="T49" fmla="*/ 257 h 386"/>
                  <a:gd name="T50" fmla="*/ 303 w 440"/>
                  <a:gd name="T51" fmla="*/ 262 h 386"/>
                  <a:gd name="T52" fmla="*/ 370 w 440"/>
                  <a:gd name="T53" fmla="*/ 218 h 386"/>
                  <a:gd name="T54" fmla="*/ 381 w 440"/>
                  <a:gd name="T55" fmla="*/ 219 h 386"/>
                  <a:gd name="T56" fmla="*/ 440 w 440"/>
                  <a:gd name="T57" fmla="*/ 160 h 386"/>
                  <a:gd name="T58" fmla="*/ 406 w 440"/>
                  <a:gd name="T59" fmla="*/ 10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386">
                    <a:moveTo>
                      <a:pt x="406" y="106"/>
                    </a:moveTo>
                    <a:cubicBezTo>
                      <a:pt x="406" y="106"/>
                      <a:pt x="406" y="105"/>
                      <a:pt x="406" y="105"/>
                    </a:cubicBezTo>
                    <a:cubicBezTo>
                      <a:pt x="410" y="72"/>
                      <a:pt x="386" y="43"/>
                      <a:pt x="354" y="39"/>
                    </a:cubicBezTo>
                    <a:cubicBezTo>
                      <a:pt x="346" y="38"/>
                      <a:pt x="338" y="39"/>
                      <a:pt x="331" y="41"/>
                    </a:cubicBezTo>
                    <a:cubicBezTo>
                      <a:pt x="327" y="18"/>
                      <a:pt x="306" y="0"/>
                      <a:pt x="282" y="0"/>
                    </a:cubicBezTo>
                    <a:cubicBezTo>
                      <a:pt x="265" y="0"/>
                      <a:pt x="251" y="7"/>
                      <a:pt x="242" y="19"/>
                    </a:cubicBezTo>
                    <a:cubicBezTo>
                      <a:pt x="233" y="9"/>
                      <a:pt x="220" y="2"/>
                      <a:pt x="205" y="2"/>
                    </a:cubicBezTo>
                    <a:cubicBezTo>
                      <a:pt x="185" y="2"/>
                      <a:pt x="168" y="15"/>
                      <a:pt x="161" y="33"/>
                    </a:cubicBezTo>
                    <a:cubicBezTo>
                      <a:pt x="154" y="29"/>
                      <a:pt x="147" y="26"/>
                      <a:pt x="138" y="26"/>
                    </a:cubicBezTo>
                    <a:cubicBezTo>
                      <a:pt x="116" y="26"/>
                      <a:pt x="97" y="45"/>
                      <a:pt x="97" y="68"/>
                    </a:cubicBezTo>
                    <a:cubicBezTo>
                      <a:pt x="97" y="71"/>
                      <a:pt x="97" y="75"/>
                      <a:pt x="98" y="78"/>
                    </a:cubicBezTo>
                    <a:cubicBezTo>
                      <a:pt x="95" y="77"/>
                      <a:pt x="91" y="77"/>
                      <a:pt x="87" y="77"/>
                    </a:cubicBezTo>
                    <a:cubicBezTo>
                      <a:pt x="54" y="77"/>
                      <a:pt x="28" y="103"/>
                      <a:pt x="28" y="136"/>
                    </a:cubicBezTo>
                    <a:cubicBezTo>
                      <a:pt x="28" y="144"/>
                      <a:pt x="29" y="152"/>
                      <a:pt x="32" y="159"/>
                    </a:cubicBezTo>
                    <a:cubicBezTo>
                      <a:pt x="13" y="169"/>
                      <a:pt x="0" y="189"/>
                      <a:pt x="0" y="212"/>
                    </a:cubicBezTo>
                    <a:cubicBezTo>
                      <a:pt x="0" y="245"/>
                      <a:pt x="26" y="271"/>
                      <a:pt x="59" y="271"/>
                    </a:cubicBezTo>
                    <a:cubicBezTo>
                      <a:pt x="62" y="271"/>
                      <a:pt x="64" y="271"/>
                      <a:pt x="67" y="271"/>
                    </a:cubicBezTo>
                    <a:cubicBezTo>
                      <a:pt x="78" y="291"/>
                      <a:pt x="99" y="305"/>
                      <a:pt x="124" y="305"/>
                    </a:cubicBezTo>
                    <a:cubicBezTo>
                      <a:pt x="134" y="305"/>
                      <a:pt x="143" y="303"/>
                      <a:pt x="151" y="300"/>
                    </a:cubicBezTo>
                    <a:cubicBezTo>
                      <a:pt x="187" y="338"/>
                      <a:pt x="181" y="384"/>
                      <a:pt x="181" y="386"/>
                    </a:cubicBezTo>
                    <a:cubicBezTo>
                      <a:pt x="199" y="386"/>
                      <a:pt x="199" y="386"/>
                      <a:pt x="199" y="386"/>
                    </a:cubicBezTo>
                    <a:cubicBezTo>
                      <a:pt x="199" y="383"/>
                      <a:pt x="203" y="362"/>
                      <a:pt x="195" y="334"/>
                    </a:cubicBezTo>
                    <a:cubicBezTo>
                      <a:pt x="192" y="326"/>
                      <a:pt x="189" y="316"/>
                      <a:pt x="183" y="306"/>
                    </a:cubicBezTo>
                    <a:cubicBezTo>
                      <a:pt x="188" y="307"/>
                      <a:pt x="206" y="308"/>
                      <a:pt x="211" y="308"/>
                    </a:cubicBezTo>
                    <a:cubicBezTo>
                      <a:pt x="243" y="308"/>
                      <a:pt x="269" y="286"/>
                      <a:pt x="275" y="257"/>
                    </a:cubicBezTo>
                    <a:cubicBezTo>
                      <a:pt x="284" y="260"/>
                      <a:pt x="293" y="262"/>
                      <a:pt x="303" y="262"/>
                    </a:cubicBezTo>
                    <a:cubicBezTo>
                      <a:pt x="333" y="262"/>
                      <a:pt x="359" y="244"/>
                      <a:pt x="370" y="218"/>
                    </a:cubicBezTo>
                    <a:cubicBezTo>
                      <a:pt x="373" y="218"/>
                      <a:pt x="377" y="219"/>
                      <a:pt x="381" y="219"/>
                    </a:cubicBezTo>
                    <a:cubicBezTo>
                      <a:pt x="414" y="219"/>
                      <a:pt x="440" y="192"/>
                      <a:pt x="440" y="160"/>
                    </a:cubicBezTo>
                    <a:cubicBezTo>
                      <a:pt x="440" y="136"/>
                      <a:pt x="426" y="115"/>
                      <a:pt x="406" y="106"/>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6">
                <a:extLst>
                  <a:ext uri="{FF2B5EF4-FFF2-40B4-BE49-F238E27FC236}">
                    <a16:creationId xmlns:a16="http://schemas.microsoft.com/office/drawing/2014/main" id="{2D182BC8-74CD-43FE-8E97-84CE82886FCA}"/>
                  </a:ext>
                </a:extLst>
              </p:cNvPr>
              <p:cNvSpPr>
                <a:spLocks/>
              </p:cNvSpPr>
              <p:nvPr/>
            </p:nvSpPr>
            <p:spPr bwMode="auto">
              <a:xfrm>
                <a:off x="1819" y="1875"/>
                <a:ext cx="1505" cy="1637"/>
              </a:xfrm>
              <a:custGeom>
                <a:avLst/>
                <a:gdLst>
                  <a:gd name="T0" fmla="*/ 45 w 634"/>
                  <a:gd name="T1" fmla="*/ 415 h 690"/>
                  <a:gd name="T2" fmla="*/ 81 w 634"/>
                  <a:gd name="T3" fmla="*/ 520 h 690"/>
                  <a:gd name="T4" fmla="*/ 63 w 634"/>
                  <a:gd name="T5" fmla="*/ 690 h 690"/>
                  <a:gd name="T6" fmla="*/ 86 w 634"/>
                  <a:gd name="T7" fmla="*/ 690 h 690"/>
                  <a:gd name="T8" fmla="*/ 101 w 634"/>
                  <a:gd name="T9" fmla="*/ 515 h 690"/>
                  <a:gd name="T10" fmla="*/ 64 w 634"/>
                  <a:gd name="T11" fmla="*/ 405 h 690"/>
                  <a:gd name="T12" fmla="*/ 63 w 634"/>
                  <a:gd name="T13" fmla="*/ 403 h 690"/>
                  <a:gd name="T14" fmla="*/ 50 w 634"/>
                  <a:gd name="T15" fmla="*/ 383 h 690"/>
                  <a:gd name="T16" fmla="*/ 22 w 634"/>
                  <a:gd name="T17" fmla="*/ 271 h 690"/>
                  <a:gd name="T18" fmla="*/ 291 w 634"/>
                  <a:gd name="T19" fmla="*/ 22 h 690"/>
                  <a:gd name="T20" fmla="*/ 547 w 634"/>
                  <a:gd name="T21" fmla="*/ 182 h 690"/>
                  <a:gd name="T22" fmla="*/ 551 w 634"/>
                  <a:gd name="T23" fmla="*/ 193 h 690"/>
                  <a:gd name="T24" fmla="*/ 551 w 634"/>
                  <a:gd name="T25" fmla="*/ 193 h 690"/>
                  <a:gd name="T26" fmla="*/ 567 w 634"/>
                  <a:gd name="T27" fmla="*/ 260 h 690"/>
                  <a:gd name="T28" fmla="*/ 564 w 634"/>
                  <a:gd name="T29" fmla="*/ 272 h 690"/>
                  <a:gd name="T30" fmla="*/ 566 w 634"/>
                  <a:gd name="T31" fmla="*/ 318 h 690"/>
                  <a:gd name="T32" fmla="*/ 604 w 634"/>
                  <a:gd name="T33" fmla="*/ 403 h 690"/>
                  <a:gd name="T34" fmla="*/ 610 w 634"/>
                  <a:gd name="T35" fmla="*/ 417 h 690"/>
                  <a:gd name="T36" fmla="*/ 610 w 634"/>
                  <a:gd name="T37" fmla="*/ 426 h 690"/>
                  <a:gd name="T38" fmla="*/ 598 w 634"/>
                  <a:gd name="T39" fmla="*/ 432 h 690"/>
                  <a:gd name="T40" fmla="*/ 564 w 634"/>
                  <a:gd name="T41" fmla="*/ 446 h 690"/>
                  <a:gd name="T42" fmla="*/ 560 w 634"/>
                  <a:gd name="T43" fmla="*/ 466 h 690"/>
                  <a:gd name="T44" fmla="*/ 563 w 634"/>
                  <a:gd name="T45" fmla="*/ 478 h 690"/>
                  <a:gd name="T46" fmla="*/ 565 w 634"/>
                  <a:gd name="T47" fmla="*/ 488 h 690"/>
                  <a:gd name="T48" fmla="*/ 561 w 634"/>
                  <a:gd name="T49" fmla="*/ 490 h 690"/>
                  <a:gd name="T50" fmla="*/ 551 w 634"/>
                  <a:gd name="T51" fmla="*/ 501 h 690"/>
                  <a:gd name="T52" fmla="*/ 559 w 634"/>
                  <a:gd name="T53" fmla="*/ 515 h 690"/>
                  <a:gd name="T54" fmla="*/ 560 w 634"/>
                  <a:gd name="T55" fmla="*/ 516 h 690"/>
                  <a:gd name="T56" fmla="*/ 556 w 634"/>
                  <a:gd name="T57" fmla="*/ 519 h 690"/>
                  <a:gd name="T58" fmla="*/ 545 w 634"/>
                  <a:gd name="T59" fmla="*/ 550 h 690"/>
                  <a:gd name="T60" fmla="*/ 550 w 634"/>
                  <a:gd name="T61" fmla="*/ 564 h 690"/>
                  <a:gd name="T62" fmla="*/ 548 w 634"/>
                  <a:gd name="T63" fmla="*/ 604 h 690"/>
                  <a:gd name="T64" fmla="*/ 502 w 634"/>
                  <a:gd name="T65" fmla="*/ 616 h 690"/>
                  <a:gd name="T66" fmla="*/ 440 w 634"/>
                  <a:gd name="T67" fmla="*/ 632 h 690"/>
                  <a:gd name="T68" fmla="*/ 402 w 634"/>
                  <a:gd name="T69" fmla="*/ 690 h 690"/>
                  <a:gd name="T70" fmla="*/ 425 w 634"/>
                  <a:gd name="T71" fmla="*/ 690 h 690"/>
                  <a:gd name="T72" fmla="*/ 452 w 634"/>
                  <a:gd name="T73" fmla="*/ 650 h 690"/>
                  <a:gd name="T74" fmla="*/ 504 w 634"/>
                  <a:gd name="T75" fmla="*/ 637 h 690"/>
                  <a:gd name="T76" fmla="*/ 562 w 634"/>
                  <a:gd name="T77" fmla="*/ 620 h 690"/>
                  <a:gd name="T78" fmla="*/ 570 w 634"/>
                  <a:gd name="T79" fmla="*/ 557 h 690"/>
                  <a:gd name="T80" fmla="*/ 566 w 634"/>
                  <a:gd name="T81" fmla="*/ 546 h 690"/>
                  <a:gd name="T82" fmla="*/ 572 w 634"/>
                  <a:gd name="T83" fmla="*/ 534 h 690"/>
                  <a:gd name="T84" fmla="*/ 581 w 634"/>
                  <a:gd name="T85" fmla="*/ 516 h 690"/>
                  <a:gd name="T86" fmla="*/ 578 w 634"/>
                  <a:gd name="T87" fmla="*/ 505 h 690"/>
                  <a:gd name="T88" fmla="*/ 580 w 634"/>
                  <a:gd name="T89" fmla="*/ 503 h 690"/>
                  <a:gd name="T90" fmla="*/ 584 w 634"/>
                  <a:gd name="T91" fmla="*/ 473 h 690"/>
                  <a:gd name="T92" fmla="*/ 581 w 634"/>
                  <a:gd name="T93" fmla="*/ 462 h 690"/>
                  <a:gd name="T94" fmla="*/ 581 w 634"/>
                  <a:gd name="T95" fmla="*/ 458 h 690"/>
                  <a:gd name="T96" fmla="*/ 601 w 634"/>
                  <a:gd name="T97" fmla="*/ 453 h 690"/>
                  <a:gd name="T98" fmla="*/ 629 w 634"/>
                  <a:gd name="T99" fmla="*/ 436 h 690"/>
                  <a:gd name="T100" fmla="*/ 630 w 634"/>
                  <a:gd name="T101" fmla="*/ 408 h 690"/>
                  <a:gd name="T102" fmla="*/ 623 w 634"/>
                  <a:gd name="T103" fmla="*/ 394 h 690"/>
                  <a:gd name="T104" fmla="*/ 585 w 634"/>
                  <a:gd name="T105" fmla="*/ 310 h 690"/>
                  <a:gd name="T106" fmla="*/ 584 w 634"/>
                  <a:gd name="T107" fmla="*/ 280 h 690"/>
                  <a:gd name="T108" fmla="*/ 589 w 634"/>
                  <a:gd name="T109" fmla="*/ 260 h 690"/>
                  <a:gd name="T110" fmla="*/ 567 w 634"/>
                  <a:gd name="T111" fmla="*/ 174 h 690"/>
                  <a:gd name="T112" fmla="*/ 567 w 634"/>
                  <a:gd name="T113" fmla="*/ 174 h 690"/>
                  <a:gd name="T114" fmla="*/ 291 w 634"/>
                  <a:gd name="T115" fmla="*/ 0 h 690"/>
                  <a:gd name="T116" fmla="*/ 0 w 634"/>
                  <a:gd name="T117" fmla="*/ 271 h 690"/>
                  <a:gd name="T118" fmla="*/ 32 w 634"/>
                  <a:gd name="T119" fmla="*/ 393 h 690"/>
                  <a:gd name="T120" fmla="*/ 45 w 634"/>
                  <a:gd name="T121" fmla="*/ 41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4" h="690">
                    <a:moveTo>
                      <a:pt x="45" y="415"/>
                    </a:moveTo>
                    <a:cubicBezTo>
                      <a:pt x="54" y="433"/>
                      <a:pt x="67" y="465"/>
                      <a:pt x="81" y="520"/>
                    </a:cubicBezTo>
                    <a:cubicBezTo>
                      <a:pt x="95" y="579"/>
                      <a:pt x="79" y="647"/>
                      <a:pt x="63" y="690"/>
                    </a:cubicBezTo>
                    <a:cubicBezTo>
                      <a:pt x="86" y="690"/>
                      <a:pt x="86" y="690"/>
                      <a:pt x="86" y="690"/>
                    </a:cubicBezTo>
                    <a:cubicBezTo>
                      <a:pt x="101" y="644"/>
                      <a:pt x="117" y="576"/>
                      <a:pt x="101" y="515"/>
                    </a:cubicBezTo>
                    <a:cubicBezTo>
                      <a:pt x="87" y="457"/>
                      <a:pt x="73" y="423"/>
                      <a:pt x="64" y="405"/>
                    </a:cubicBezTo>
                    <a:cubicBezTo>
                      <a:pt x="63" y="403"/>
                      <a:pt x="63" y="403"/>
                      <a:pt x="63" y="403"/>
                    </a:cubicBezTo>
                    <a:cubicBezTo>
                      <a:pt x="59" y="397"/>
                      <a:pt x="54" y="390"/>
                      <a:pt x="50" y="383"/>
                    </a:cubicBezTo>
                    <a:cubicBezTo>
                      <a:pt x="31" y="348"/>
                      <a:pt x="22" y="310"/>
                      <a:pt x="22" y="271"/>
                    </a:cubicBezTo>
                    <a:cubicBezTo>
                      <a:pt x="22" y="133"/>
                      <a:pt x="142" y="22"/>
                      <a:pt x="291" y="22"/>
                    </a:cubicBezTo>
                    <a:cubicBezTo>
                      <a:pt x="411" y="22"/>
                      <a:pt x="512" y="85"/>
                      <a:pt x="547" y="182"/>
                    </a:cubicBezTo>
                    <a:cubicBezTo>
                      <a:pt x="551" y="193"/>
                      <a:pt x="551" y="193"/>
                      <a:pt x="551" y="193"/>
                    </a:cubicBezTo>
                    <a:cubicBezTo>
                      <a:pt x="551" y="193"/>
                      <a:pt x="551" y="193"/>
                      <a:pt x="551" y="193"/>
                    </a:cubicBezTo>
                    <a:cubicBezTo>
                      <a:pt x="565" y="228"/>
                      <a:pt x="567" y="247"/>
                      <a:pt x="567" y="260"/>
                    </a:cubicBezTo>
                    <a:cubicBezTo>
                      <a:pt x="567" y="264"/>
                      <a:pt x="566" y="268"/>
                      <a:pt x="564" y="272"/>
                    </a:cubicBezTo>
                    <a:cubicBezTo>
                      <a:pt x="560" y="283"/>
                      <a:pt x="557" y="295"/>
                      <a:pt x="566" y="318"/>
                    </a:cubicBezTo>
                    <a:cubicBezTo>
                      <a:pt x="576" y="342"/>
                      <a:pt x="593" y="380"/>
                      <a:pt x="604" y="403"/>
                    </a:cubicBezTo>
                    <a:cubicBezTo>
                      <a:pt x="607" y="409"/>
                      <a:pt x="609" y="414"/>
                      <a:pt x="610" y="417"/>
                    </a:cubicBezTo>
                    <a:cubicBezTo>
                      <a:pt x="611" y="419"/>
                      <a:pt x="612" y="422"/>
                      <a:pt x="610" y="426"/>
                    </a:cubicBezTo>
                    <a:cubicBezTo>
                      <a:pt x="609" y="429"/>
                      <a:pt x="604" y="431"/>
                      <a:pt x="598" y="432"/>
                    </a:cubicBezTo>
                    <a:cubicBezTo>
                      <a:pt x="585" y="433"/>
                      <a:pt x="571" y="436"/>
                      <a:pt x="564" y="446"/>
                    </a:cubicBezTo>
                    <a:cubicBezTo>
                      <a:pt x="560" y="451"/>
                      <a:pt x="558" y="458"/>
                      <a:pt x="560" y="466"/>
                    </a:cubicBezTo>
                    <a:cubicBezTo>
                      <a:pt x="561" y="471"/>
                      <a:pt x="562" y="475"/>
                      <a:pt x="563" y="478"/>
                    </a:cubicBezTo>
                    <a:cubicBezTo>
                      <a:pt x="564" y="482"/>
                      <a:pt x="565" y="486"/>
                      <a:pt x="565" y="488"/>
                    </a:cubicBezTo>
                    <a:cubicBezTo>
                      <a:pt x="564" y="489"/>
                      <a:pt x="562" y="490"/>
                      <a:pt x="561" y="490"/>
                    </a:cubicBezTo>
                    <a:cubicBezTo>
                      <a:pt x="558" y="491"/>
                      <a:pt x="552" y="494"/>
                      <a:pt x="551" y="501"/>
                    </a:cubicBezTo>
                    <a:cubicBezTo>
                      <a:pt x="550" y="505"/>
                      <a:pt x="551" y="511"/>
                      <a:pt x="559" y="515"/>
                    </a:cubicBezTo>
                    <a:cubicBezTo>
                      <a:pt x="559" y="515"/>
                      <a:pt x="559" y="516"/>
                      <a:pt x="560" y="516"/>
                    </a:cubicBezTo>
                    <a:cubicBezTo>
                      <a:pt x="559" y="517"/>
                      <a:pt x="557" y="518"/>
                      <a:pt x="556" y="519"/>
                    </a:cubicBezTo>
                    <a:cubicBezTo>
                      <a:pt x="551" y="525"/>
                      <a:pt x="542" y="534"/>
                      <a:pt x="545" y="550"/>
                    </a:cubicBezTo>
                    <a:cubicBezTo>
                      <a:pt x="546" y="554"/>
                      <a:pt x="548" y="559"/>
                      <a:pt x="550" y="564"/>
                    </a:cubicBezTo>
                    <a:cubicBezTo>
                      <a:pt x="556" y="582"/>
                      <a:pt x="559" y="594"/>
                      <a:pt x="548" y="604"/>
                    </a:cubicBezTo>
                    <a:cubicBezTo>
                      <a:pt x="540" y="612"/>
                      <a:pt x="521" y="614"/>
                      <a:pt x="502" y="616"/>
                    </a:cubicBezTo>
                    <a:cubicBezTo>
                      <a:pt x="480" y="619"/>
                      <a:pt x="458" y="621"/>
                      <a:pt x="440" y="632"/>
                    </a:cubicBezTo>
                    <a:cubicBezTo>
                      <a:pt x="423" y="643"/>
                      <a:pt x="411" y="667"/>
                      <a:pt x="402" y="690"/>
                    </a:cubicBezTo>
                    <a:cubicBezTo>
                      <a:pt x="425" y="690"/>
                      <a:pt x="425" y="690"/>
                      <a:pt x="425" y="690"/>
                    </a:cubicBezTo>
                    <a:cubicBezTo>
                      <a:pt x="432" y="673"/>
                      <a:pt x="441" y="657"/>
                      <a:pt x="452" y="650"/>
                    </a:cubicBezTo>
                    <a:cubicBezTo>
                      <a:pt x="465" y="642"/>
                      <a:pt x="485" y="640"/>
                      <a:pt x="504" y="637"/>
                    </a:cubicBezTo>
                    <a:cubicBezTo>
                      <a:pt x="527" y="635"/>
                      <a:pt x="549" y="632"/>
                      <a:pt x="562" y="620"/>
                    </a:cubicBezTo>
                    <a:cubicBezTo>
                      <a:pt x="584" y="600"/>
                      <a:pt x="575" y="574"/>
                      <a:pt x="570" y="557"/>
                    </a:cubicBezTo>
                    <a:cubicBezTo>
                      <a:pt x="568" y="553"/>
                      <a:pt x="567" y="549"/>
                      <a:pt x="566" y="546"/>
                    </a:cubicBezTo>
                    <a:cubicBezTo>
                      <a:pt x="565" y="541"/>
                      <a:pt x="566" y="540"/>
                      <a:pt x="572" y="534"/>
                    </a:cubicBezTo>
                    <a:cubicBezTo>
                      <a:pt x="576" y="530"/>
                      <a:pt x="581" y="525"/>
                      <a:pt x="581" y="516"/>
                    </a:cubicBezTo>
                    <a:cubicBezTo>
                      <a:pt x="581" y="511"/>
                      <a:pt x="580" y="508"/>
                      <a:pt x="578" y="505"/>
                    </a:cubicBezTo>
                    <a:cubicBezTo>
                      <a:pt x="579" y="504"/>
                      <a:pt x="580" y="504"/>
                      <a:pt x="580" y="503"/>
                    </a:cubicBezTo>
                    <a:cubicBezTo>
                      <a:pt x="589" y="495"/>
                      <a:pt x="586" y="484"/>
                      <a:pt x="584" y="473"/>
                    </a:cubicBezTo>
                    <a:cubicBezTo>
                      <a:pt x="583" y="470"/>
                      <a:pt x="582" y="466"/>
                      <a:pt x="581" y="462"/>
                    </a:cubicBezTo>
                    <a:cubicBezTo>
                      <a:pt x="580" y="460"/>
                      <a:pt x="581" y="458"/>
                      <a:pt x="581" y="458"/>
                    </a:cubicBezTo>
                    <a:cubicBezTo>
                      <a:pt x="582" y="457"/>
                      <a:pt x="586" y="455"/>
                      <a:pt x="601" y="453"/>
                    </a:cubicBezTo>
                    <a:cubicBezTo>
                      <a:pt x="614" y="451"/>
                      <a:pt x="624" y="445"/>
                      <a:pt x="629" y="436"/>
                    </a:cubicBezTo>
                    <a:cubicBezTo>
                      <a:pt x="634" y="428"/>
                      <a:pt x="634" y="418"/>
                      <a:pt x="630" y="408"/>
                    </a:cubicBezTo>
                    <a:cubicBezTo>
                      <a:pt x="628" y="406"/>
                      <a:pt x="626" y="400"/>
                      <a:pt x="623" y="394"/>
                    </a:cubicBezTo>
                    <a:cubicBezTo>
                      <a:pt x="612" y="371"/>
                      <a:pt x="595" y="334"/>
                      <a:pt x="585" y="310"/>
                    </a:cubicBezTo>
                    <a:cubicBezTo>
                      <a:pt x="579" y="293"/>
                      <a:pt x="581" y="287"/>
                      <a:pt x="584" y="280"/>
                    </a:cubicBezTo>
                    <a:cubicBezTo>
                      <a:pt x="586" y="275"/>
                      <a:pt x="589" y="269"/>
                      <a:pt x="589" y="260"/>
                    </a:cubicBezTo>
                    <a:cubicBezTo>
                      <a:pt x="589" y="243"/>
                      <a:pt x="586" y="220"/>
                      <a:pt x="567" y="174"/>
                    </a:cubicBezTo>
                    <a:cubicBezTo>
                      <a:pt x="567" y="174"/>
                      <a:pt x="567" y="174"/>
                      <a:pt x="567" y="174"/>
                    </a:cubicBezTo>
                    <a:cubicBezTo>
                      <a:pt x="528" y="68"/>
                      <a:pt x="420" y="0"/>
                      <a:pt x="291" y="0"/>
                    </a:cubicBezTo>
                    <a:cubicBezTo>
                      <a:pt x="131" y="0"/>
                      <a:pt x="0" y="122"/>
                      <a:pt x="0" y="271"/>
                    </a:cubicBezTo>
                    <a:cubicBezTo>
                      <a:pt x="0" y="314"/>
                      <a:pt x="11" y="355"/>
                      <a:pt x="32" y="393"/>
                    </a:cubicBezTo>
                    <a:cubicBezTo>
                      <a:pt x="36" y="401"/>
                      <a:pt x="40" y="408"/>
                      <a:pt x="45" y="415"/>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42" name="Freeform 7">
                <a:extLst>
                  <a:ext uri="{FF2B5EF4-FFF2-40B4-BE49-F238E27FC236}">
                    <a16:creationId xmlns:a16="http://schemas.microsoft.com/office/drawing/2014/main" id="{75F5AF54-DDBF-4386-BEF5-F07A22ADAC88}"/>
                  </a:ext>
                </a:extLst>
              </p:cNvPr>
              <p:cNvSpPr>
                <a:spLocks/>
              </p:cNvSpPr>
              <p:nvPr/>
            </p:nvSpPr>
            <p:spPr bwMode="auto">
              <a:xfrm>
                <a:off x="2384" y="3491"/>
                <a:ext cx="434" cy="40"/>
              </a:xfrm>
              <a:custGeom>
                <a:avLst/>
                <a:gdLst>
                  <a:gd name="T0" fmla="*/ 0 w 434"/>
                  <a:gd name="T1" fmla="*/ 40 h 40"/>
                  <a:gd name="T2" fmla="*/ 420 w 434"/>
                  <a:gd name="T3" fmla="*/ 40 h 40"/>
                  <a:gd name="T4" fmla="*/ 434 w 434"/>
                  <a:gd name="T5" fmla="*/ 0 h 40"/>
                  <a:gd name="T6" fmla="*/ 0 w 434"/>
                  <a:gd name="T7" fmla="*/ 0 h 40"/>
                  <a:gd name="T8" fmla="*/ 0 w 434"/>
                  <a:gd name="T9" fmla="*/ 40 h 40"/>
                </a:gdLst>
                <a:ahLst/>
                <a:cxnLst>
                  <a:cxn ang="0">
                    <a:pos x="T0" y="T1"/>
                  </a:cxn>
                  <a:cxn ang="0">
                    <a:pos x="T2" y="T3"/>
                  </a:cxn>
                  <a:cxn ang="0">
                    <a:pos x="T4" y="T5"/>
                  </a:cxn>
                  <a:cxn ang="0">
                    <a:pos x="T6" y="T7"/>
                  </a:cxn>
                  <a:cxn ang="0">
                    <a:pos x="T8" y="T9"/>
                  </a:cxn>
                </a:cxnLst>
                <a:rect l="0" t="0" r="r" b="b"/>
                <a:pathLst>
                  <a:path w="434" h="40">
                    <a:moveTo>
                      <a:pt x="0" y="40"/>
                    </a:moveTo>
                    <a:lnTo>
                      <a:pt x="420" y="40"/>
                    </a:lnTo>
                    <a:lnTo>
                      <a:pt x="434" y="0"/>
                    </a:lnTo>
                    <a:lnTo>
                      <a:pt x="0" y="0"/>
                    </a:lnTo>
                    <a:lnTo>
                      <a:pt x="0" y="4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43" name="Rectangle 8">
                <a:extLst>
                  <a:ext uri="{FF2B5EF4-FFF2-40B4-BE49-F238E27FC236}">
                    <a16:creationId xmlns:a16="http://schemas.microsoft.com/office/drawing/2014/main" id="{A43F3E2F-BDCD-432A-A771-DA46D9207B1A}"/>
                  </a:ext>
                </a:extLst>
              </p:cNvPr>
              <p:cNvSpPr>
                <a:spLocks noChangeArrowheads="1"/>
              </p:cNvSpPr>
              <p:nvPr/>
            </p:nvSpPr>
            <p:spPr bwMode="auto">
              <a:xfrm>
                <a:off x="2384" y="2867"/>
                <a:ext cx="52" cy="645"/>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28749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26745" y="1676697"/>
            <a:ext cx="12806840" cy="70389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US" dirty="0"/>
              <a:t>Introduction to Artificial Intelligence and Machine Learning</a:t>
            </a:r>
            <a:endParaRPr lang="en-US" sz="3200" b="0" i="0" u="none" strike="noStrike" cap="none" dirty="0">
              <a:solidFill>
                <a:schemeClr val="lt1"/>
              </a:solidFill>
              <a:latin typeface="Open Sans ExtraBold"/>
              <a:ea typeface="Open Sans ExtraBold"/>
              <a:cs typeface="Open Sans ExtraBold"/>
              <a:sym typeface="Open Sans ExtraBold"/>
            </a:endParaRPr>
          </a:p>
        </p:txBody>
      </p:sp>
      <p:sp>
        <p:nvSpPr>
          <p:cNvPr id="366" name="Shape 366"/>
          <p:cNvSpPr txBox="1">
            <a:spLocks noGrp="1"/>
          </p:cNvSpPr>
          <p:nvPr>
            <p:ph type="body" idx="2"/>
          </p:nvPr>
        </p:nvSpPr>
        <p:spPr>
          <a:xfrm>
            <a:off x="926744" y="2380588"/>
            <a:ext cx="12378949" cy="48013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F547B"/>
              </a:buClr>
              <a:buSzPct val="250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Topic 3: Machine Learning Approach</a:t>
            </a:r>
          </a:p>
        </p:txBody>
      </p:sp>
    </p:spTree>
    <p:extLst>
      <p:ext uri="{BB962C8B-B14F-4D97-AF65-F5344CB8AC3E}">
        <p14:creationId xmlns:p14="http://schemas.microsoft.com/office/powerpoint/2010/main" val="2999685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2FF618-30D5-446E-8E21-418C20EF0E80}"/>
              </a:ext>
            </a:extLst>
          </p:cNvPr>
          <p:cNvGrpSpPr/>
          <p:nvPr/>
        </p:nvGrpSpPr>
        <p:grpSpPr>
          <a:xfrm>
            <a:off x="335366" y="2042367"/>
            <a:ext cx="15585268" cy="6033812"/>
            <a:chOff x="335366" y="1831317"/>
            <a:chExt cx="15585268" cy="6398283"/>
          </a:xfrm>
        </p:grpSpPr>
        <p:cxnSp>
          <p:nvCxnSpPr>
            <p:cNvPr id="3" name="Straight Connector 2">
              <a:extLst>
                <a:ext uri="{FF2B5EF4-FFF2-40B4-BE49-F238E27FC236}">
                  <a16:creationId xmlns:a16="http://schemas.microsoft.com/office/drawing/2014/main" id="{0DCFED2A-D80E-4C01-8DD0-A2DF6AF2F534}"/>
                </a:ext>
              </a:extLst>
            </p:cNvPr>
            <p:cNvCxnSpPr>
              <a:cxnSpLocks/>
            </p:cNvCxnSpPr>
            <p:nvPr/>
          </p:nvCxnSpPr>
          <p:spPr bwMode="auto">
            <a:xfrm>
              <a:off x="8128000" y="1968142"/>
              <a:ext cx="0" cy="6261458"/>
            </a:xfrm>
            <a:prstGeom prst="line">
              <a:avLst/>
            </a:prstGeom>
            <a:noFill/>
            <a:ln w="57150" cap="flat" cmpd="sng" algn="ctr">
              <a:solidFill>
                <a:schemeClr val="tx1">
                  <a:lumMod val="50000"/>
                  <a:lumOff val="50000"/>
                </a:schemeClr>
              </a:solidFill>
              <a:prstDash val="sysDot"/>
              <a:round/>
              <a:headEnd type="none" w="sm" len="sm"/>
              <a:tailEnd type="none" w="sm" len="sm"/>
            </a:ln>
            <a:effectLst/>
          </p:spPr>
        </p:cxnSp>
        <p:sp>
          <p:nvSpPr>
            <p:cNvPr id="4" name="Rectangle: Rounded Corners 3">
              <a:extLst>
                <a:ext uri="{FF2B5EF4-FFF2-40B4-BE49-F238E27FC236}">
                  <a16:creationId xmlns:a16="http://schemas.microsoft.com/office/drawing/2014/main" id="{0CC10A10-1870-4F91-9F31-779ECB40D85E}"/>
                </a:ext>
              </a:extLst>
            </p:cNvPr>
            <p:cNvSpPr/>
            <p:nvPr/>
          </p:nvSpPr>
          <p:spPr bwMode="auto">
            <a:xfrm>
              <a:off x="1187182" y="1831317"/>
              <a:ext cx="5637740" cy="927095"/>
            </a:xfrm>
            <a:prstGeom prst="roundRect">
              <a:avLst/>
            </a:prstGeom>
            <a:solidFill>
              <a:schemeClr val="accent2"/>
            </a:solidFill>
            <a:ln w="12700" cap="flat" cmpd="sng" algn="ctr">
              <a:solidFill>
                <a:schemeClr val="bg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228600" fontAlgn="base">
                <a:spcBef>
                  <a:spcPct val="20000"/>
                </a:spcBef>
                <a:spcAft>
                  <a:spcPct val="0"/>
                </a:spcAft>
                <a:buClr>
                  <a:srgbClr val="FF0000"/>
                </a:buClr>
              </a:pPr>
              <a:r>
                <a:rPr kumimoji="0" lang="en-IN" sz="2000" b="1" i="0" u="none" strike="noStrike" cap="none" normalizeH="0" baseline="0" dirty="0">
                  <a:ln>
                    <a:noFill/>
                  </a:ln>
                  <a:solidFill>
                    <a:schemeClr val="bg1"/>
                  </a:solidFill>
                  <a:effectLst/>
                  <a:latin typeface="Open Sans" panose="020B0606030504020204"/>
                </a:rPr>
                <a:t>Traditional Programming: </a:t>
              </a:r>
              <a:r>
                <a:rPr lang="en-US" sz="2000" dirty="0">
                  <a:solidFill>
                    <a:schemeClr val="bg1"/>
                  </a:solidFill>
                  <a:latin typeface="Open Sans" panose="020B0606030504020204"/>
                </a:rPr>
                <a:t>Data and program is run on the computer to produce the output</a:t>
              </a:r>
              <a:endParaRPr kumimoji="0" lang="en-IN" sz="2000" b="1" i="0" u="none" strike="noStrike" cap="none" normalizeH="0" baseline="0" dirty="0">
                <a:ln>
                  <a:noFill/>
                </a:ln>
                <a:solidFill>
                  <a:schemeClr val="bg1"/>
                </a:solidFill>
                <a:effectLst/>
                <a:latin typeface="Open Sans" panose="020B0606030504020204"/>
              </a:endParaRPr>
            </a:p>
          </p:txBody>
        </p:sp>
        <p:grpSp>
          <p:nvGrpSpPr>
            <p:cNvPr id="5" name="Group 4">
              <a:extLst>
                <a:ext uri="{FF2B5EF4-FFF2-40B4-BE49-F238E27FC236}">
                  <a16:creationId xmlns:a16="http://schemas.microsoft.com/office/drawing/2014/main" id="{68236BDA-09D2-4BCC-B807-A0573FC2ECC5}"/>
                </a:ext>
              </a:extLst>
            </p:cNvPr>
            <p:cNvGrpSpPr/>
            <p:nvPr/>
          </p:nvGrpSpPr>
          <p:grpSpPr>
            <a:xfrm>
              <a:off x="335366" y="3256770"/>
              <a:ext cx="7081470" cy="4053564"/>
              <a:chOff x="435918" y="1807191"/>
              <a:chExt cx="3968255" cy="2271502"/>
            </a:xfrm>
          </p:grpSpPr>
          <p:pic>
            <p:nvPicPr>
              <p:cNvPr id="6" name="Picture 5">
                <a:extLst>
                  <a:ext uri="{FF2B5EF4-FFF2-40B4-BE49-F238E27FC236}">
                    <a16:creationId xmlns:a16="http://schemas.microsoft.com/office/drawing/2014/main" id="{39B8708E-A521-456D-B1B5-6DD8D6247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801" y="1807191"/>
                <a:ext cx="720899" cy="720899"/>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87E5A9C3-4E40-46D2-95AB-44B8C30DEC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79896" y="3191473"/>
                <a:ext cx="722598" cy="722598"/>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FCD1DFDD-A9C1-4EB3-A9FA-BBADFD2F75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186" y="2492967"/>
                <a:ext cx="678533" cy="678533"/>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3D4EAB37-33FB-431D-B1CC-CE7FFD9A75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740790" y="2404827"/>
                <a:ext cx="663383" cy="663383"/>
              </a:xfrm>
              <a:prstGeom prst="rect">
                <a:avLst/>
              </a:prstGeom>
            </p:spPr>
          </p:pic>
          <p:cxnSp>
            <p:nvCxnSpPr>
              <p:cNvPr id="10" name="Straight Arrow Connector 9">
                <a:extLst>
                  <a:ext uri="{FF2B5EF4-FFF2-40B4-BE49-F238E27FC236}">
                    <a16:creationId xmlns:a16="http://schemas.microsoft.com/office/drawing/2014/main" id="{E14E4466-B0AC-4FF2-873A-DB5B918F1F2A}"/>
                  </a:ext>
                </a:extLst>
              </p:cNvPr>
              <p:cNvCxnSpPr>
                <a:cxnSpLocks/>
              </p:cNvCxnSpPr>
              <p:nvPr/>
            </p:nvCxnSpPr>
            <p:spPr bwMode="auto">
              <a:xfrm>
                <a:off x="1459786" y="2100140"/>
                <a:ext cx="587994" cy="431568"/>
              </a:xfrm>
              <a:prstGeom prst="straightConnector1">
                <a:avLst/>
              </a:prstGeom>
              <a:noFill/>
              <a:ln w="28575" cap="flat" cmpd="sng" algn="ctr">
                <a:solidFill>
                  <a:srgbClr val="336699"/>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8B0A5525-199B-4714-A43A-C4FEF39A08F6}"/>
                  </a:ext>
                </a:extLst>
              </p:cNvPr>
              <p:cNvCxnSpPr>
                <a:cxnSpLocks/>
              </p:cNvCxnSpPr>
              <p:nvPr/>
            </p:nvCxnSpPr>
            <p:spPr bwMode="auto">
              <a:xfrm>
                <a:off x="2987824" y="2823724"/>
                <a:ext cx="645743" cy="0"/>
              </a:xfrm>
              <a:prstGeom prst="straightConnector1">
                <a:avLst/>
              </a:prstGeom>
              <a:noFill/>
              <a:ln w="28575" cap="flat" cmpd="sng" algn="ctr">
                <a:solidFill>
                  <a:srgbClr val="336699"/>
                </a:solidFill>
                <a:prstDash val="solid"/>
                <a:round/>
                <a:headEnd type="none" w="sm" len="sm"/>
                <a:tailEnd type="triangle"/>
              </a:ln>
              <a:effectLst/>
            </p:spPr>
          </p:cxnSp>
          <p:sp>
            <p:nvSpPr>
              <p:cNvPr id="12" name="Rectangle 11">
                <a:extLst>
                  <a:ext uri="{FF2B5EF4-FFF2-40B4-BE49-F238E27FC236}">
                    <a16:creationId xmlns:a16="http://schemas.microsoft.com/office/drawing/2014/main" id="{016A6B4F-BFE5-400C-AE20-FB13CBF9224C}"/>
                  </a:ext>
                </a:extLst>
              </p:cNvPr>
              <p:cNvSpPr/>
              <p:nvPr/>
            </p:nvSpPr>
            <p:spPr>
              <a:xfrm>
                <a:off x="582614" y="2531708"/>
                <a:ext cx="419675" cy="224210"/>
              </a:xfrm>
              <a:prstGeom prst="rect">
                <a:avLst/>
              </a:prstGeom>
            </p:spPr>
            <p:txBody>
              <a:bodyPr wrap="none">
                <a:spAutoFit/>
              </a:bodyPr>
              <a:lstStyle/>
              <a:p>
                <a:r>
                  <a:rPr lang="en-IN" sz="2000" b="1" dirty="0">
                    <a:latin typeface="Open Sans"/>
                  </a:rPr>
                  <a:t>Data</a:t>
                </a:r>
                <a:endParaRPr lang="en-IN" sz="2000" dirty="0">
                  <a:latin typeface="Open Sans"/>
                </a:endParaRPr>
              </a:p>
            </p:txBody>
          </p:sp>
          <p:sp>
            <p:nvSpPr>
              <p:cNvPr id="13" name="Rectangle 12">
                <a:extLst>
                  <a:ext uri="{FF2B5EF4-FFF2-40B4-BE49-F238E27FC236}">
                    <a16:creationId xmlns:a16="http://schemas.microsoft.com/office/drawing/2014/main" id="{18FFB8F8-F84C-408F-A920-E47A9B3E5D77}"/>
                  </a:ext>
                </a:extLst>
              </p:cNvPr>
              <p:cNvSpPr/>
              <p:nvPr/>
            </p:nvSpPr>
            <p:spPr>
              <a:xfrm>
                <a:off x="435918" y="3854483"/>
                <a:ext cx="692177" cy="224210"/>
              </a:xfrm>
              <a:prstGeom prst="rect">
                <a:avLst/>
              </a:prstGeom>
            </p:spPr>
            <p:txBody>
              <a:bodyPr wrap="none">
                <a:spAutoFit/>
              </a:bodyPr>
              <a:lstStyle/>
              <a:p>
                <a:r>
                  <a:rPr lang="en-IN" sz="2000" b="1" dirty="0">
                    <a:latin typeface="Open Sans"/>
                  </a:rPr>
                  <a:t>Program</a:t>
                </a:r>
                <a:endParaRPr lang="en-IN" sz="2000" dirty="0">
                  <a:latin typeface="Open Sans"/>
                </a:endParaRPr>
              </a:p>
            </p:txBody>
          </p:sp>
          <p:cxnSp>
            <p:nvCxnSpPr>
              <p:cNvPr id="14" name="Straight Arrow Connector 13">
                <a:extLst>
                  <a:ext uri="{FF2B5EF4-FFF2-40B4-BE49-F238E27FC236}">
                    <a16:creationId xmlns:a16="http://schemas.microsoft.com/office/drawing/2014/main" id="{4A68DEE8-83A2-47B1-BA19-2EEAABE2E9F8}"/>
                  </a:ext>
                </a:extLst>
              </p:cNvPr>
              <p:cNvCxnSpPr>
                <a:cxnSpLocks/>
              </p:cNvCxnSpPr>
              <p:nvPr/>
            </p:nvCxnSpPr>
            <p:spPr bwMode="auto">
              <a:xfrm flipV="1">
                <a:off x="1459786" y="3068210"/>
                <a:ext cx="587994" cy="521552"/>
              </a:xfrm>
              <a:prstGeom prst="straightConnector1">
                <a:avLst/>
              </a:prstGeom>
              <a:noFill/>
              <a:ln w="28575" cap="flat" cmpd="sng" algn="ctr">
                <a:solidFill>
                  <a:srgbClr val="336699"/>
                </a:solidFill>
                <a:prstDash val="solid"/>
                <a:round/>
                <a:headEnd type="none" w="sm" len="sm"/>
                <a:tailEnd type="triangle"/>
              </a:ln>
              <a:effectLst/>
            </p:spPr>
          </p:cxnSp>
        </p:grpSp>
        <p:sp>
          <p:nvSpPr>
            <p:cNvPr id="15" name="Rectangle: Rounded Corners 14">
              <a:extLst>
                <a:ext uri="{FF2B5EF4-FFF2-40B4-BE49-F238E27FC236}">
                  <a16:creationId xmlns:a16="http://schemas.microsoft.com/office/drawing/2014/main" id="{FD1E5009-E034-4002-8E75-A3BFFA0ED964}"/>
                </a:ext>
              </a:extLst>
            </p:cNvPr>
            <p:cNvSpPr/>
            <p:nvPr/>
          </p:nvSpPr>
          <p:spPr bwMode="auto">
            <a:xfrm>
              <a:off x="9431078" y="1888047"/>
              <a:ext cx="5637721" cy="870082"/>
            </a:xfrm>
            <a:prstGeom prst="roundRect">
              <a:avLst/>
            </a:prstGeom>
            <a:solidFill>
              <a:schemeClr val="accent2"/>
            </a:solidFill>
            <a:ln w="12700" cap="flat" cmpd="sng" algn="ctr">
              <a:solidFill>
                <a:schemeClr val="bg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228600" fontAlgn="base">
                <a:spcBef>
                  <a:spcPct val="20000"/>
                </a:spcBef>
                <a:spcAft>
                  <a:spcPct val="0"/>
                </a:spcAft>
                <a:buClr>
                  <a:srgbClr val="FF0000"/>
                </a:buClr>
              </a:pPr>
              <a:r>
                <a:rPr lang="en-IN" sz="2000" b="1" dirty="0">
                  <a:solidFill>
                    <a:schemeClr val="bg1"/>
                  </a:solidFill>
                  <a:latin typeface="Open Sans" panose="020B0606030504020204"/>
                </a:rPr>
                <a:t>Machine Learning: </a:t>
              </a:r>
              <a:r>
                <a:rPr lang="en-US" sz="2000" dirty="0">
                  <a:solidFill>
                    <a:schemeClr val="bg1"/>
                  </a:solidFill>
                  <a:latin typeface="Open Sans" panose="020B0606030504020204"/>
                </a:rPr>
                <a:t>Data and output is run on the computer to create a program</a:t>
              </a:r>
              <a:endParaRPr kumimoji="0" lang="en-IN" sz="2000" b="1" i="0" u="none" strike="noStrike" cap="none" normalizeH="0" baseline="0" dirty="0">
                <a:ln>
                  <a:noFill/>
                </a:ln>
                <a:solidFill>
                  <a:schemeClr val="bg1"/>
                </a:solidFill>
                <a:effectLst/>
                <a:latin typeface="Open Sans" panose="020B0606030504020204"/>
              </a:endParaRPr>
            </a:p>
          </p:txBody>
        </p:sp>
        <p:pic>
          <p:nvPicPr>
            <p:cNvPr id="16" name="Picture 15">
              <a:extLst>
                <a:ext uri="{FF2B5EF4-FFF2-40B4-BE49-F238E27FC236}">
                  <a16:creationId xmlns:a16="http://schemas.microsoft.com/office/drawing/2014/main" id="{2E2A5D1E-5CB1-4CE7-97F8-3E9EC90F79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110" y="3095549"/>
              <a:ext cx="1313996" cy="1286466"/>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D324A7E7-1C3B-4B49-BC87-5C6F2621CC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3703063" y="4118666"/>
              <a:ext cx="1206624" cy="1289498"/>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DE6FBC7-3B84-4AD9-93DA-6A22EFFCAD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2173" y="4319337"/>
              <a:ext cx="1236774" cy="1210863"/>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1A076547-DF1C-444C-BCEA-D784419F6B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727127" y="5558720"/>
              <a:ext cx="1209160" cy="1183827"/>
            </a:xfrm>
            <a:prstGeom prst="rect">
              <a:avLst/>
            </a:prstGeom>
          </p:spPr>
        </p:pic>
        <p:cxnSp>
          <p:nvCxnSpPr>
            <p:cNvPr id="20" name="Straight Arrow Connector 19">
              <a:extLst>
                <a:ext uri="{FF2B5EF4-FFF2-40B4-BE49-F238E27FC236}">
                  <a16:creationId xmlns:a16="http://schemas.microsoft.com/office/drawing/2014/main" id="{88507935-6E00-4DB5-916F-1D095668C495}"/>
                </a:ext>
              </a:extLst>
            </p:cNvPr>
            <p:cNvCxnSpPr>
              <a:cxnSpLocks/>
            </p:cNvCxnSpPr>
            <p:nvPr/>
          </p:nvCxnSpPr>
          <p:spPr bwMode="auto">
            <a:xfrm>
              <a:off x="10132288" y="3618325"/>
              <a:ext cx="1049293" cy="770146"/>
            </a:xfrm>
            <a:prstGeom prst="straightConnector1">
              <a:avLst/>
            </a:prstGeom>
            <a:noFill/>
            <a:ln w="28575" cap="flat" cmpd="sng" algn="ctr">
              <a:solidFill>
                <a:srgbClr val="336699"/>
              </a:solidFill>
              <a:prstDash val="solid"/>
              <a:round/>
              <a:headEnd type="none" w="sm" len="sm"/>
              <a:tailEnd type="triangle"/>
            </a:ln>
            <a:effectLst/>
          </p:spPr>
        </p:cxnSp>
        <p:sp>
          <p:nvSpPr>
            <p:cNvPr id="21" name="Rectangle 20">
              <a:extLst>
                <a:ext uri="{FF2B5EF4-FFF2-40B4-BE49-F238E27FC236}">
                  <a16:creationId xmlns:a16="http://schemas.microsoft.com/office/drawing/2014/main" id="{7986253A-CEC0-4A2C-94D8-B6499D8142BE}"/>
                </a:ext>
              </a:extLst>
            </p:cNvPr>
            <p:cNvSpPr/>
            <p:nvPr/>
          </p:nvSpPr>
          <p:spPr>
            <a:xfrm>
              <a:off x="8649006" y="4411754"/>
              <a:ext cx="1155522" cy="549237"/>
            </a:xfrm>
            <a:prstGeom prst="rect">
              <a:avLst/>
            </a:prstGeom>
          </p:spPr>
          <p:txBody>
            <a:bodyPr wrap="square">
              <a:spAutoFit/>
            </a:bodyPr>
            <a:lstStyle/>
            <a:p>
              <a:r>
                <a:rPr lang="en-IN" sz="2000" b="1" dirty="0">
                  <a:latin typeface="Open Sans"/>
                </a:rPr>
                <a:t>Data</a:t>
              </a:r>
            </a:p>
          </p:txBody>
        </p:sp>
        <p:sp>
          <p:nvSpPr>
            <p:cNvPr id="22" name="Rectangle 21">
              <a:extLst>
                <a:ext uri="{FF2B5EF4-FFF2-40B4-BE49-F238E27FC236}">
                  <a16:creationId xmlns:a16="http://schemas.microsoft.com/office/drawing/2014/main" id="{8999F4DC-DACE-4240-ACFD-4CA404BE041F}"/>
                </a:ext>
              </a:extLst>
            </p:cNvPr>
            <p:cNvSpPr/>
            <p:nvPr/>
          </p:nvSpPr>
          <p:spPr>
            <a:xfrm>
              <a:off x="8610110" y="6825004"/>
              <a:ext cx="1818193" cy="549237"/>
            </a:xfrm>
            <a:prstGeom prst="rect">
              <a:avLst/>
            </a:prstGeom>
          </p:spPr>
          <p:txBody>
            <a:bodyPr wrap="square">
              <a:spAutoFit/>
            </a:bodyPr>
            <a:lstStyle/>
            <a:p>
              <a:r>
                <a:rPr lang="en-IN" sz="2000" b="1" dirty="0">
                  <a:latin typeface="Open Sans"/>
                </a:rPr>
                <a:t>Output</a:t>
              </a:r>
            </a:p>
          </p:txBody>
        </p:sp>
        <p:cxnSp>
          <p:nvCxnSpPr>
            <p:cNvPr id="23" name="Straight Arrow Connector 22">
              <a:extLst>
                <a:ext uri="{FF2B5EF4-FFF2-40B4-BE49-F238E27FC236}">
                  <a16:creationId xmlns:a16="http://schemas.microsoft.com/office/drawing/2014/main" id="{684E5298-26C7-450E-B04D-B3BD9A90D3E7}"/>
                </a:ext>
              </a:extLst>
            </p:cNvPr>
            <p:cNvCxnSpPr>
              <a:cxnSpLocks/>
            </p:cNvCxnSpPr>
            <p:nvPr/>
          </p:nvCxnSpPr>
          <p:spPr bwMode="auto">
            <a:xfrm flipV="1">
              <a:off x="10132288" y="5345875"/>
              <a:ext cx="1049293" cy="930725"/>
            </a:xfrm>
            <a:prstGeom prst="straightConnector1">
              <a:avLst/>
            </a:prstGeom>
            <a:noFill/>
            <a:ln w="28575" cap="flat" cmpd="sng" algn="ctr">
              <a:solidFill>
                <a:srgbClr val="336699"/>
              </a:solidFill>
              <a:prstDash val="solid"/>
              <a:round/>
              <a:headEnd type="none" w="sm" len="sm"/>
              <a:tailEnd type="triangle"/>
            </a:ln>
            <a:effectLst/>
          </p:spPr>
        </p:cxnSp>
        <p:sp>
          <p:nvSpPr>
            <p:cNvPr id="24" name="Rectangle 23">
              <a:extLst>
                <a:ext uri="{FF2B5EF4-FFF2-40B4-BE49-F238E27FC236}">
                  <a16:creationId xmlns:a16="http://schemas.microsoft.com/office/drawing/2014/main" id="{60DCDB25-DA6E-40E5-9A77-B5FD84B6E73B}"/>
                </a:ext>
              </a:extLst>
            </p:cNvPr>
            <p:cNvSpPr/>
            <p:nvPr/>
          </p:nvSpPr>
          <p:spPr>
            <a:xfrm>
              <a:off x="6233009" y="5576718"/>
              <a:ext cx="1047082" cy="400110"/>
            </a:xfrm>
            <a:prstGeom prst="rect">
              <a:avLst/>
            </a:prstGeom>
          </p:spPr>
          <p:txBody>
            <a:bodyPr wrap="none">
              <a:spAutoFit/>
            </a:bodyPr>
            <a:lstStyle/>
            <a:p>
              <a:r>
                <a:rPr lang="en-IN" sz="2000" b="1" dirty="0">
                  <a:latin typeface="Open Sans"/>
                </a:rPr>
                <a:t>Output</a:t>
              </a:r>
              <a:endParaRPr lang="en-IN" sz="2000" dirty="0">
                <a:latin typeface="Open Sans"/>
              </a:endParaRPr>
            </a:p>
          </p:txBody>
        </p:sp>
        <p:sp>
          <p:nvSpPr>
            <p:cNvPr id="25" name="Rectangle 24">
              <a:extLst>
                <a:ext uri="{FF2B5EF4-FFF2-40B4-BE49-F238E27FC236}">
                  <a16:creationId xmlns:a16="http://schemas.microsoft.com/office/drawing/2014/main" id="{BB4A63E2-BB9C-459C-9A97-94312DA7DFCC}"/>
                </a:ext>
              </a:extLst>
            </p:cNvPr>
            <p:cNvSpPr/>
            <p:nvPr/>
          </p:nvSpPr>
          <p:spPr>
            <a:xfrm>
              <a:off x="14065874" y="5345474"/>
              <a:ext cx="1854760" cy="400110"/>
            </a:xfrm>
            <a:prstGeom prst="rect">
              <a:avLst/>
            </a:prstGeom>
          </p:spPr>
          <p:txBody>
            <a:bodyPr wrap="square">
              <a:spAutoFit/>
            </a:bodyPr>
            <a:lstStyle/>
            <a:p>
              <a:r>
                <a:rPr lang="en-IN" sz="2000" b="1" dirty="0">
                  <a:latin typeface="Open Sans"/>
                </a:rPr>
                <a:t>Model</a:t>
              </a:r>
              <a:endParaRPr lang="en-IN" sz="2000" dirty="0">
                <a:latin typeface="Open Sans"/>
              </a:endParaRPr>
            </a:p>
          </p:txBody>
        </p:sp>
        <p:sp>
          <p:nvSpPr>
            <p:cNvPr id="26" name="Arrow: Curved Down 25">
              <a:extLst>
                <a:ext uri="{FF2B5EF4-FFF2-40B4-BE49-F238E27FC236}">
                  <a16:creationId xmlns:a16="http://schemas.microsoft.com/office/drawing/2014/main" id="{2798E68E-7198-405D-BA68-290650180555}"/>
                </a:ext>
              </a:extLst>
            </p:cNvPr>
            <p:cNvSpPr/>
            <p:nvPr/>
          </p:nvSpPr>
          <p:spPr bwMode="auto">
            <a:xfrm>
              <a:off x="12058417" y="3594651"/>
              <a:ext cx="2079327" cy="496703"/>
            </a:xfrm>
            <a:prstGeom prst="curvedDownArrow">
              <a:avLst>
                <a:gd name="adj1" fmla="val 25000"/>
                <a:gd name="adj2" fmla="val 50000"/>
                <a:gd name="adj3" fmla="val 10940"/>
              </a:avLst>
            </a:prstGeom>
            <a:solidFill>
              <a:schemeClr val="accent1"/>
            </a:solidFill>
            <a:ln w="9525"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Gill Sans" panose="020B0702020104020203"/>
              </a:endParaRPr>
            </a:p>
          </p:txBody>
        </p:sp>
        <p:sp>
          <p:nvSpPr>
            <p:cNvPr id="27" name="Arrow: Curved Down 26">
              <a:extLst>
                <a:ext uri="{FF2B5EF4-FFF2-40B4-BE49-F238E27FC236}">
                  <a16:creationId xmlns:a16="http://schemas.microsoft.com/office/drawing/2014/main" id="{4BF6C279-8DB9-4C44-A563-F8CE8FB02806}"/>
                </a:ext>
              </a:extLst>
            </p:cNvPr>
            <p:cNvSpPr/>
            <p:nvPr/>
          </p:nvSpPr>
          <p:spPr bwMode="auto">
            <a:xfrm rot="10800000">
              <a:off x="11986547" y="5618105"/>
              <a:ext cx="2079327" cy="496703"/>
            </a:xfrm>
            <a:prstGeom prst="curvedDownArrow">
              <a:avLst>
                <a:gd name="adj1" fmla="val 25000"/>
                <a:gd name="adj2" fmla="val 50000"/>
                <a:gd name="adj3" fmla="val 10940"/>
              </a:avLst>
            </a:prstGeom>
            <a:solidFill>
              <a:schemeClr val="accent1"/>
            </a:solidFill>
            <a:ln w="9525"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Gill Sans" panose="020B0702020104020203"/>
              </a:endParaRPr>
            </a:p>
          </p:txBody>
        </p:sp>
      </p:grpSp>
      <p:sp>
        <p:nvSpPr>
          <p:cNvPr id="29" name="Shape 372">
            <a:extLst>
              <a:ext uri="{FF2B5EF4-FFF2-40B4-BE49-F238E27FC236}">
                <a16:creationId xmlns:a16="http://schemas.microsoft.com/office/drawing/2014/main" id="{59FAB6CF-2D91-4708-B77D-7A7FD90A3FD8}"/>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Traditional Approach vs. Machine Learning Approach</a:t>
            </a:r>
          </a:p>
        </p:txBody>
      </p:sp>
      <p:pic>
        <p:nvPicPr>
          <p:cNvPr id="30" name="Shape 375">
            <a:extLst>
              <a:ext uri="{FF2B5EF4-FFF2-40B4-BE49-F238E27FC236}">
                <a16:creationId xmlns:a16="http://schemas.microsoft.com/office/drawing/2014/main" id="{A76B0A8C-7C6A-4778-8EE6-92C6591A23AC}"/>
              </a:ext>
            </a:extLst>
          </p:cNvPr>
          <p:cNvPicPr preferRelativeResize="0"/>
          <p:nvPr/>
        </p:nvPicPr>
        <p:blipFill rotWithShape="1">
          <a:blip r:embed="rId10">
            <a:alphaModFix/>
          </a:blip>
          <a:srcRect/>
          <a:stretch/>
        </p:blipFill>
        <p:spPr>
          <a:xfrm>
            <a:off x="3543729" y="812083"/>
            <a:ext cx="9193961" cy="308326"/>
          </a:xfrm>
          <a:prstGeom prst="rect">
            <a:avLst/>
          </a:prstGeom>
          <a:noFill/>
          <a:ln>
            <a:noFill/>
          </a:ln>
        </p:spPr>
      </p:pic>
    </p:spTree>
    <p:extLst>
      <p:ext uri="{BB962C8B-B14F-4D97-AF65-F5344CB8AC3E}">
        <p14:creationId xmlns:p14="http://schemas.microsoft.com/office/powerpoint/2010/main" val="1597795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Traditional Approach</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6352894" y="832865"/>
            <a:ext cx="3598923" cy="253919"/>
          </a:xfrm>
          <a:prstGeom prst="rect">
            <a:avLst/>
          </a:prstGeom>
          <a:noFill/>
          <a:ln>
            <a:noFill/>
          </a:ln>
        </p:spPr>
      </p:pic>
      <p:grpSp>
        <p:nvGrpSpPr>
          <p:cNvPr id="2" name="Group 1">
            <a:extLst>
              <a:ext uri="{FF2B5EF4-FFF2-40B4-BE49-F238E27FC236}">
                <a16:creationId xmlns:a16="http://schemas.microsoft.com/office/drawing/2014/main" id="{022C6450-BFD1-4F9B-8F8D-AA86A8CEDF10}"/>
              </a:ext>
            </a:extLst>
          </p:cNvPr>
          <p:cNvGrpSpPr/>
          <p:nvPr/>
        </p:nvGrpSpPr>
        <p:grpSpPr>
          <a:xfrm>
            <a:off x="2494414" y="2333613"/>
            <a:ext cx="11275359" cy="5911962"/>
            <a:chOff x="2783541" y="1756522"/>
            <a:chExt cx="11275359" cy="5911962"/>
          </a:xfrm>
        </p:grpSpPr>
        <p:sp>
          <p:nvSpPr>
            <p:cNvPr id="11" name="Rectangle 10">
              <a:extLst>
                <a:ext uri="{FF2B5EF4-FFF2-40B4-BE49-F238E27FC236}">
                  <a16:creationId xmlns:a16="http://schemas.microsoft.com/office/drawing/2014/main" id="{62A5E29D-1F89-4DE4-B207-A0ECE9591977}"/>
                </a:ext>
              </a:extLst>
            </p:cNvPr>
            <p:cNvSpPr/>
            <p:nvPr/>
          </p:nvSpPr>
          <p:spPr>
            <a:xfrm>
              <a:off x="2783541" y="4116518"/>
              <a:ext cx="2077576" cy="13302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Problem at hand</a:t>
              </a:r>
            </a:p>
          </p:txBody>
        </p:sp>
        <p:sp>
          <p:nvSpPr>
            <p:cNvPr id="12" name="Rectangle 11">
              <a:extLst>
                <a:ext uri="{FF2B5EF4-FFF2-40B4-BE49-F238E27FC236}">
                  <a16:creationId xmlns:a16="http://schemas.microsoft.com/office/drawing/2014/main" id="{A51128AE-1217-48C1-8C42-DC7217884EBC}"/>
                </a:ext>
              </a:extLst>
            </p:cNvPr>
            <p:cNvSpPr/>
            <p:nvPr/>
          </p:nvSpPr>
          <p:spPr>
            <a:xfrm>
              <a:off x="11589959" y="1756522"/>
              <a:ext cx="2077576" cy="13302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Production</a:t>
              </a:r>
            </a:p>
          </p:txBody>
        </p:sp>
        <p:sp>
          <p:nvSpPr>
            <p:cNvPr id="19" name="Rectangle 18">
              <a:extLst>
                <a:ext uri="{FF2B5EF4-FFF2-40B4-BE49-F238E27FC236}">
                  <a16:creationId xmlns:a16="http://schemas.microsoft.com/office/drawing/2014/main" id="{391B66A1-9F9A-4AA0-94ED-8F046A53DE3F}"/>
                </a:ext>
              </a:extLst>
            </p:cNvPr>
            <p:cNvSpPr/>
            <p:nvPr/>
          </p:nvSpPr>
          <p:spPr>
            <a:xfrm>
              <a:off x="7060902" y="6338222"/>
              <a:ext cx="2077576" cy="13302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Review errors</a:t>
              </a:r>
            </a:p>
          </p:txBody>
        </p:sp>
        <p:sp>
          <p:nvSpPr>
            <p:cNvPr id="20" name="Rectangle 19">
              <a:extLst>
                <a:ext uri="{FF2B5EF4-FFF2-40B4-BE49-F238E27FC236}">
                  <a16:creationId xmlns:a16="http://schemas.microsoft.com/office/drawing/2014/main" id="{56E76446-24E5-4989-8DFE-CA07758EC88E}"/>
                </a:ext>
              </a:extLst>
            </p:cNvPr>
            <p:cNvSpPr/>
            <p:nvPr/>
          </p:nvSpPr>
          <p:spPr>
            <a:xfrm>
              <a:off x="7060902" y="4116518"/>
              <a:ext cx="2077576" cy="13302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Code the Rules</a:t>
              </a:r>
            </a:p>
          </p:txBody>
        </p:sp>
        <p:sp>
          <p:nvSpPr>
            <p:cNvPr id="21" name="Flowchart: Decision 20">
              <a:extLst>
                <a:ext uri="{FF2B5EF4-FFF2-40B4-BE49-F238E27FC236}">
                  <a16:creationId xmlns:a16="http://schemas.microsoft.com/office/drawing/2014/main" id="{F8B6915E-D28C-41B9-9861-31CDC0842A19}"/>
                </a:ext>
              </a:extLst>
            </p:cNvPr>
            <p:cNvSpPr/>
            <p:nvPr/>
          </p:nvSpPr>
          <p:spPr>
            <a:xfrm>
              <a:off x="11198597" y="4041572"/>
              <a:ext cx="2860303" cy="1505131"/>
            </a:xfrm>
            <a:prstGeom prst="flowChartDecision">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Open Sans" panose="020B0606030504020204" pitchFamily="34" charset="0"/>
                  <a:ea typeface="Open Sans" panose="020B0606030504020204" pitchFamily="34" charset="0"/>
                  <a:cs typeface="Open Sans" panose="020B0606030504020204" pitchFamily="34" charset="0"/>
                </a:rPr>
                <a:t>Evaluate</a:t>
              </a:r>
            </a:p>
          </p:txBody>
        </p:sp>
        <p:cxnSp>
          <p:nvCxnSpPr>
            <p:cNvPr id="22" name="Elbow Connector 19">
              <a:extLst>
                <a:ext uri="{FF2B5EF4-FFF2-40B4-BE49-F238E27FC236}">
                  <a16:creationId xmlns:a16="http://schemas.microsoft.com/office/drawing/2014/main" id="{AF23C225-069A-4AAE-ABAC-D54437290BD5}"/>
                </a:ext>
              </a:extLst>
            </p:cNvPr>
            <p:cNvCxnSpPr/>
            <p:nvPr/>
          </p:nvCxnSpPr>
          <p:spPr>
            <a:xfrm rot="10800000">
              <a:off x="3822329" y="5546703"/>
              <a:ext cx="3149037" cy="1468323"/>
            </a:xfrm>
            <a:prstGeom prst="bentConnector3">
              <a:avLst>
                <a:gd name="adj1" fmla="val 99897"/>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3">
              <a:extLst>
                <a:ext uri="{FF2B5EF4-FFF2-40B4-BE49-F238E27FC236}">
                  <a16:creationId xmlns:a16="http://schemas.microsoft.com/office/drawing/2014/main" id="{2B049715-DAF9-468C-BB54-4F6662038216}"/>
                </a:ext>
              </a:extLst>
            </p:cNvPr>
            <p:cNvCxnSpPr/>
            <p:nvPr/>
          </p:nvCxnSpPr>
          <p:spPr>
            <a:xfrm rot="10800000" flipV="1">
              <a:off x="9365439" y="5683352"/>
              <a:ext cx="3263308" cy="1331672"/>
            </a:xfrm>
            <a:prstGeom prst="bentConnector3">
              <a:avLst>
                <a:gd name="adj1" fmla="val -290"/>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DA2A34-E4D6-46EB-8882-E069BA203F43}"/>
                </a:ext>
              </a:extLst>
            </p:cNvPr>
            <p:cNvCxnSpPr/>
            <p:nvPr/>
          </p:nvCxnSpPr>
          <p:spPr>
            <a:xfrm flipV="1">
              <a:off x="5000786" y="4781649"/>
              <a:ext cx="1970580" cy="12488"/>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25EF50-F68B-46C6-B097-1AEEE96248A0}"/>
                </a:ext>
              </a:extLst>
            </p:cNvPr>
            <p:cNvCxnSpPr/>
            <p:nvPr/>
          </p:nvCxnSpPr>
          <p:spPr>
            <a:xfrm flipV="1">
              <a:off x="9228017" y="4794137"/>
              <a:ext cx="1970580" cy="12488"/>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F86886D-2D3F-473F-AB89-4DCB23767935}"/>
                </a:ext>
              </a:extLst>
            </p:cNvPr>
            <p:cNvCxnSpPr/>
            <p:nvPr/>
          </p:nvCxnSpPr>
          <p:spPr>
            <a:xfrm flipV="1">
              <a:off x="12628747" y="3143247"/>
              <a:ext cx="0" cy="836621"/>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E631B6B-80AE-43A5-AD73-DB824826BFE9}"/>
                </a:ext>
              </a:extLst>
            </p:cNvPr>
            <p:cNvSpPr txBox="1"/>
            <p:nvPr/>
          </p:nvSpPr>
          <p:spPr>
            <a:xfrm>
              <a:off x="12653479" y="3561557"/>
              <a:ext cx="977684" cy="461665"/>
            </a:xfrm>
            <a:prstGeom prst="rect">
              <a:avLst/>
            </a:prstGeom>
            <a:noFill/>
          </p:spPr>
          <p:txBody>
            <a:bodyPr wrap="square" rtlCol="0">
              <a:spAutoFit/>
            </a:bodyPr>
            <a:lstStyle/>
            <a:p>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Pass</a:t>
              </a:r>
            </a:p>
          </p:txBody>
        </p:sp>
        <p:sp>
          <p:nvSpPr>
            <p:cNvPr id="28" name="TextBox 27">
              <a:extLst>
                <a:ext uri="{FF2B5EF4-FFF2-40B4-BE49-F238E27FC236}">
                  <a16:creationId xmlns:a16="http://schemas.microsoft.com/office/drawing/2014/main" id="{694C90E7-78C8-4E1E-B200-5C8507991215}"/>
                </a:ext>
              </a:extLst>
            </p:cNvPr>
            <p:cNvSpPr txBox="1"/>
            <p:nvPr/>
          </p:nvSpPr>
          <p:spPr>
            <a:xfrm>
              <a:off x="12688396" y="5608408"/>
              <a:ext cx="977684" cy="461665"/>
            </a:xfrm>
            <a:prstGeom prst="rect">
              <a:avLst/>
            </a:prstGeom>
            <a:noFill/>
          </p:spPr>
          <p:txBody>
            <a:bodyPr wrap="square" rtlCol="0">
              <a:spAutoFit/>
            </a:bodyPr>
            <a:lstStyle/>
            <a:p>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Fail</a:t>
              </a:r>
            </a:p>
          </p:txBody>
        </p:sp>
      </p:grpSp>
      <p:sp>
        <p:nvSpPr>
          <p:cNvPr id="18" name="TextBox 17">
            <a:extLst>
              <a:ext uri="{FF2B5EF4-FFF2-40B4-BE49-F238E27FC236}">
                <a16:creationId xmlns:a16="http://schemas.microsoft.com/office/drawing/2014/main" id="{3114D081-9589-44FA-8562-2A74A6CEC415}"/>
              </a:ext>
            </a:extLst>
          </p:cNvPr>
          <p:cNvSpPr txBox="1"/>
          <p:nvPr/>
        </p:nvSpPr>
        <p:spPr>
          <a:xfrm>
            <a:off x="4355994" y="1402693"/>
            <a:ext cx="7645234" cy="461665"/>
          </a:xfrm>
          <a:prstGeom prst="rect">
            <a:avLst/>
          </a:prstGeom>
          <a:noFill/>
        </p:spPr>
        <p:txBody>
          <a:bodyPr wrap="square" rtlCol="0">
            <a:spAutoFit/>
          </a:bodyPr>
          <a:lstStyle/>
          <a:p>
            <a:pPr lvl="0" algn="ctr"/>
            <a:r>
              <a:rPr lang="en-IN"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Traditional programming relies on hard-coded rules.</a:t>
            </a:r>
            <a:endParaRPr lang="en-US"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513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Machine Learning Approach</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5713059" y="832865"/>
            <a:ext cx="4841787" cy="253919"/>
          </a:xfrm>
          <a:prstGeom prst="rect">
            <a:avLst/>
          </a:prstGeom>
          <a:noFill/>
          <a:ln>
            <a:noFill/>
          </a:ln>
        </p:spPr>
      </p:pic>
      <p:grpSp>
        <p:nvGrpSpPr>
          <p:cNvPr id="2" name="Group 1">
            <a:extLst>
              <a:ext uri="{FF2B5EF4-FFF2-40B4-BE49-F238E27FC236}">
                <a16:creationId xmlns:a16="http://schemas.microsoft.com/office/drawing/2014/main" id="{FEDBA00A-F67B-4B93-8B09-0FB878FF0EFF}"/>
              </a:ext>
            </a:extLst>
          </p:cNvPr>
          <p:cNvGrpSpPr/>
          <p:nvPr/>
        </p:nvGrpSpPr>
        <p:grpSpPr>
          <a:xfrm>
            <a:off x="1652479" y="2368336"/>
            <a:ext cx="12959230" cy="6223214"/>
            <a:chOff x="1640541" y="1892086"/>
            <a:chExt cx="8684559" cy="4243073"/>
          </a:xfrm>
        </p:grpSpPr>
        <p:sp>
          <p:nvSpPr>
            <p:cNvPr id="17" name="Rectangle 16">
              <a:extLst>
                <a:ext uri="{FF2B5EF4-FFF2-40B4-BE49-F238E27FC236}">
                  <a16:creationId xmlns:a16="http://schemas.microsoft.com/office/drawing/2014/main" id="{6C1EEB78-DED4-464C-AAD7-F9218863020A}"/>
                </a:ext>
              </a:extLst>
            </p:cNvPr>
            <p:cNvSpPr/>
            <p:nvPr/>
          </p:nvSpPr>
          <p:spPr>
            <a:xfrm>
              <a:off x="1640541" y="3585878"/>
              <a:ext cx="1600200" cy="954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Problem at hand</a:t>
              </a:r>
            </a:p>
          </p:txBody>
        </p:sp>
        <p:sp>
          <p:nvSpPr>
            <p:cNvPr id="18" name="Rectangle 17">
              <a:extLst>
                <a:ext uri="{FF2B5EF4-FFF2-40B4-BE49-F238E27FC236}">
                  <a16:creationId xmlns:a16="http://schemas.microsoft.com/office/drawing/2014/main" id="{3C6E2633-D5FC-4BC8-9A1F-9AC9D54D7B39}"/>
                </a:ext>
              </a:extLst>
            </p:cNvPr>
            <p:cNvSpPr/>
            <p:nvPr/>
          </p:nvSpPr>
          <p:spPr>
            <a:xfrm>
              <a:off x="8423461" y="1892086"/>
              <a:ext cx="1600200" cy="954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Production</a:t>
              </a:r>
            </a:p>
          </p:txBody>
        </p:sp>
        <p:sp>
          <p:nvSpPr>
            <p:cNvPr id="29" name="Rectangle 28">
              <a:extLst>
                <a:ext uri="{FF2B5EF4-FFF2-40B4-BE49-F238E27FC236}">
                  <a16:creationId xmlns:a16="http://schemas.microsoft.com/office/drawing/2014/main" id="{C2E3A0D3-D813-4E6C-88BC-2F71058E69EB}"/>
                </a:ext>
              </a:extLst>
            </p:cNvPr>
            <p:cNvSpPr/>
            <p:nvPr/>
          </p:nvSpPr>
          <p:spPr>
            <a:xfrm>
              <a:off x="4935070" y="5180417"/>
              <a:ext cx="1600200" cy="954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Review errors</a:t>
              </a:r>
            </a:p>
          </p:txBody>
        </p:sp>
        <p:sp>
          <p:nvSpPr>
            <p:cNvPr id="30" name="Rectangle 29">
              <a:extLst>
                <a:ext uri="{FF2B5EF4-FFF2-40B4-BE49-F238E27FC236}">
                  <a16:creationId xmlns:a16="http://schemas.microsoft.com/office/drawing/2014/main" id="{36666936-853A-4B84-A11A-151FEDC1B11C}"/>
                </a:ext>
              </a:extLst>
            </p:cNvPr>
            <p:cNvSpPr/>
            <p:nvPr/>
          </p:nvSpPr>
          <p:spPr>
            <a:xfrm>
              <a:off x="4935070" y="3585878"/>
              <a:ext cx="1600200" cy="954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Train ML algorithm</a:t>
              </a:r>
            </a:p>
          </p:txBody>
        </p:sp>
        <p:sp>
          <p:nvSpPr>
            <p:cNvPr id="31" name="Flowchart: Decision 30">
              <a:extLst>
                <a:ext uri="{FF2B5EF4-FFF2-40B4-BE49-F238E27FC236}">
                  <a16:creationId xmlns:a16="http://schemas.microsoft.com/office/drawing/2014/main" id="{D546999C-CFAA-46DC-BE4F-812BEBCFED0F}"/>
                </a:ext>
              </a:extLst>
            </p:cNvPr>
            <p:cNvSpPr/>
            <p:nvPr/>
          </p:nvSpPr>
          <p:spPr>
            <a:xfrm>
              <a:off x="8122024" y="3532089"/>
              <a:ext cx="2203076" cy="1080247"/>
            </a:xfrm>
            <a:prstGeom prst="flowChartDecision">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Open Sans" panose="020B0606030504020204" pitchFamily="34" charset="0"/>
                  <a:ea typeface="Open Sans" panose="020B0606030504020204" pitchFamily="34" charset="0"/>
                  <a:cs typeface="Open Sans" panose="020B0606030504020204" pitchFamily="34" charset="0"/>
                </a:rPr>
                <a:t>Evaluate</a:t>
              </a:r>
            </a:p>
          </p:txBody>
        </p:sp>
        <p:cxnSp>
          <p:nvCxnSpPr>
            <p:cNvPr id="32" name="Elbow Connector 19">
              <a:extLst>
                <a:ext uri="{FF2B5EF4-FFF2-40B4-BE49-F238E27FC236}">
                  <a16:creationId xmlns:a16="http://schemas.microsoft.com/office/drawing/2014/main" id="{B1C31A84-AF60-49C1-B340-89D604BF37EC}"/>
                </a:ext>
              </a:extLst>
            </p:cNvPr>
            <p:cNvCxnSpPr/>
            <p:nvPr/>
          </p:nvCxnSpPr>
          <p:spPr>
            <a:xfrm rot="10800000">
              <a:off x="2440641" y="4612336"/>
              <a:ext cx="2425466" cy="1053830"/>
            </a:xfrm>
            <a:prstGeom prst="bentConnector3">
              <a:avLst>
                <a:gd name="adj1" fmla="val 99897"/>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4215FE28-2110-472E-A499-7279807496BE}"/>
                </a:ext>
              </a:extLst>
            </p:cNvPr>
            <p:cNvCxnSpPr/>
            <p:nvPr/>
          </p:nvCxnSpPr>
          <p:spPr>
            <a:xfrm rot="10800000" flipV="1">
              <a:off x="6710081" y="4710410"/>
              <a:ext cx="2513480" cy="955754"/>
            </a:xfrm>
            <a:prstGeom prst="bentConnector3">
              <a:avLst>
                <a:gd name="adj1" fmla="val -290"/>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A2362F-4999-4748-B10E-DA8C90F42494}"/>
                </a:ext>
              </a:extLst>
            </p:cNvPr>
            <p:cNvCxnSpPr/>
            <p:nvPr/>
          </p:nvCxnSpPr>
          <p:spPr>
            <a:xfrm flipV="1">
              <a:off x="3348318" y="4063249"/>
              <a:ext cx="1517789" cy="8963"/>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95F3DE8-0D50-409E-83ED-C5D79BA6A1BB}"/>
                </a:ext>
              </a:extLst>
            </p:cNvPr>
            <p:cNvCxnSpPr/>
            <p:nvPr/>
          </p:nvCxnSpPr>
          <p:spPr>
            <a:xfrm flipV="1">
              <a:off x="6604235" y="4072212"/>
              <a:ext cx="1517789" cy="8963"/>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8572B28-66A0-4A6D-915B-5FD25B341957}"/>
                </a:ext>
              </a:extLst>
            </p:cNvPr>
            <p:cNvCxnSpPr/>
            <p:nvPr/>
          </p:nvCxnSpPr>
          <p:spPr>
            <a:xfrm flipV="1">
              <a:off x="9223561" y="2887352"/>
              <a:ext cx="0" cy="600451"/>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80C771-4F89-446B-AC38-6AB88796610B}"/>
                </a:ext>
              </a:extLst>
            </p:cNvPr>
            <p:cNvSpPr txBox="1"/>
            <p:nvPr/>
          </p:nvSpPr>
          <p:spPr>
            <a:xfrm>
              <a:off x="9242610" y="3187577"/>
              <a:ext cx="753036" cy="314770"/>
            </a:xfrm>
            <a:prstGeom prst="rect">
              <a:avLst/>
            </a:prstGeom>
            <a:noFill/>
          </p:spPr>
          <p:txBody>
            <a:bodyPr wrap="square" rtlCol="0">
              <a:spAutoFit/>
            </a:bodyPr>
            <a:lstStyle/>
            <a:p>
              <a:r>
                <a:rPr lang="en-IN"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Pass</a:t>
              </a:r>
            </a:p>
          </p:txBody>
        </p:sp>
        <p:sp>
          <p:nvSpPr>
            <p:cNvPr id="38" name="TextBox 37">
              <a:extLst>
                <a:ext uri="{FF2B5EF4-FFF2-40B4-BE49-F238E27FC236}">
                  <a16:creationId xmlns:a16="http://schemas.microsoft.com/office/drawing/2014/main" id="{29EEEB17-1887-461D-8678-BEDB8032E6A3}"/>
                </a:ext>
              </a:extLst>
            </p:cNvPr>
            <p:cNvSpPr txBox="1"/>
            <p:nvPr/>
          </p:nvSpPr>
          <p:spPr>
            <a:xfrm>
              <a:off x="9269504" y="4656622"/>
              <a:ext cx="753036" cy="314770"/>
            </a:xfrm>
            <a:prstGeom prst="rect">
              <a:avLst/>
            </a:prstGeom>
            <a:noFill/>
          </p:spPr>
          <p:txBody>
            <a:bodyPr wrap="square" rtlCol="0">
              <a:spAutoFit/>
            </a:bodyPr>
            <a:lstStyle/>
            <a:p>
              <a:r>
                <a:rPr lang="en-IN"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Fail</a:t>
              </a:r>
            </a:p>
          </p:txBody>
        </p:sp>
        <p:sp>
          <p:nvSpPr>
            <p:cNvPr id="39" name="Parallelogram 38">
              <a:extLst>
                <a:ext uri="{FF2B5EF4-FFF2-40B4-BE49-F238E27FC236}">
                  <a16:creationId xmlns:a16="http://schemas.microsoft.com/office/drawing/2014/main" id="{61A4B4D3-3C55-4883-961D-83096E050B6E}"/>
                </a:ext>
              </a:extLst>
            </p:cNvPr>
            <p:cNvSpPr/>
            <p:nvPr/>
          </p:nvSpPr>
          <p:spPr>
            <a:xfrm>
              <a:off x="4790082" y="1969985"/>
              <a:ext cx="1970858" cy="87665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Training Data</a:t>
              </a:r>
            </a:p>
            <a:p>
              <a:pPr algn="ctr"/>
              <a:r>
                <a:rPr lang="en-IN" sz="22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Example: (x1, y1), (x2, y2)</a:t>
              </a:r>
            </a:p>
          </p:txBody>
        </p:sp>
        <p:cxnSp>
          <p:nvCxnSpPr>
            <p:cNvPr id="40" name="Straight Arrow Connector 39">
              <a:extLst>
                <a:ext uri="{FF2B5EF4-FFF2-40B4-BE49-F238E27FC236}">
                  <a16:creationId xmlns:a16="http://schemas.microsoft.com/office/drawing/2014/main" id="{616C2F1E-F5F0-40B5-B5BD-435E1EF85853}"/>
                </a:ext>
              </a:extLst>
            </p:cNvPr>
            <p:cNvCxnSpPr/>
            <p:nvPr/>
          </p:nvCxnSpPr>
          <p:spPr>
            <a:xfrm>
              <a:off x="5775511" y="2968475"/>
              <a:ext cx="1" cy="546222"/>
            </a:xfrm>
            <a:prstGeom prst="straightConnector1">
              <a:avLst/>
            </a:prstGeom>
            <a:ln w="31750">
              <a:solidFill>
                <a:srgbClr val="5B9BD5"/>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C91D99FF-603A-4FE3-B623-E8F784C3413A}"/>
              </a:ext>
            </a:extLst>
          </p:cNvPr>
          <p:cNvSpPr txBox="1"/>
          <p:nvPr/>
        </p:nvSpPr>
        <p:spPr>
          <a:xfrm>
            <a:off x="3813243" y="1506113"/>
            <a:ext cx="10346982" cy="461665"/>
          </a:xfrm>
          <a:prstGeom prst="rect">
            <a:avLst/>
          </a:prstGeom>
          <a:noFill/>
        </p:spPr>
        <p:txBody>
          <a:bodyPr wrap="square" rtlCol="0">
            <a:spAutoFit/>
          </a:bodyPr>
          <a:lstStyle/>
          <a:p>
            <a:pPr lvl="0"/>
            <a:r>
              <a:rPr lang="en-IN"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Machine Learning relies on learning patterns based on sample data.</a:t>
            </a:r>
            <a:endParaRPr lang="en-US" sz="24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315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4FE291-E54C-4FA2-BB1C-E6C67CCB595F}"/>
              </a:ext>
            </a:extLst>
          </p:cNvPr>
          <p:cNvGrpSpPr/>
          <p:nvPr/>
        </p:nvGrpSpPr>
        <p:grpSpPr>
          <a:xfrm>
            <a:off x="0" y="1242017"/>
            <a:ext cx="3426096" cy="7253473"/>
            <a:chOff x="0" y="1242017"/>
            <a:chExt cx="3426096" cy="7253473"/>
          </a:xfrm>
        </p:grpSpPr>
        <p:sp>
          <p:nvSpPr>
            <p:cNvPr id="5" name="Google Shape;40;p3">
              <a:extLst>
                <a:ext uri="{FF2B5EF4-FFF2-40B4-BE49-F238E27FC236}">
                  <a16:creationId xmlns:a16="http://schemas.microsoft.com/office/drawing/2014/main" id="{73F89952-AE55-4912-A681-5BF9B7BDBBED}"/>
                </a:ext>
              </a:extLst>
            </p:cNvPr>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pic>
          <p:nvPicPr>
            <p:cNvPr id="6" name="Graphic 5">
              <a:extLst>
                <a:ext uri="{FF2B5EF4-FFF2-40B4-BE49-F238E27FC236}">
                  <a16:creationId xmlns:a16="http://schemas.microsoft.com/office/drawing/2014/main" id="{8777A7FC-AA7B-4372-BD4A-98CCDE614C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4421" y="3545220"/>
              <a:ext cx="2502570" cy="2502570"/>
            </a:xfrm>
            <a:prstGeom prst="rect">
              <a:avLst/>
            </a:prstGeom>
          </p:spPr>
        </p:pic>
      </p:grpSp>
      <p:sp>
        <p:nvSpPr>
          <p:cNvPr id="7" name="Google Shape;54;p3">
            <a:extLst>
              <a:ext uri="{FF2B5EF4-FFF2-40B4-BE49-F238E27FC236}">
                <a16:creationId xmlns:a16="http://schemas.microsoft.com/office/drawing/2014/main" id="{1DE5DBCF-08A6-4D7D-972A-D4B77E75B304}"/>
              </a:ext>
            </a:extLst>
          </p:cNvPr>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dirty="0">
                <a:solidFill>
                  <a:srgbClr val="3F3F3F"/>
                </a:solidFill>
                <a:latin typeface="Open Sans ExtraBold"/>
                <a:ea typeface="Open Sans ExtraBold"/>
                <a:cs typeface="Open Sans ExtraBold"/>
                <a:sym typeface="Open Sans ExtraBold"/>
              </a:rPr>
              <a:t>Concepts Covered</a:t>
            </a:r>
            <a:endParaRPr dirty="0"/>
          </a:p>
        </p:txBody>
      </p:sp>
      <p:pic>
        <p:nvPicPr>
          <p:cNvPr id="8" name="Google Shape;53;p3">
            <a:extLst>
              <a:ext uri="{FF2B5EF4-FFF2-40B4-BE49-F238E27FC236}">
                <a16:creationId xmlns:a16="http://schemas.microsoft.com/office/drawing/2014/main" id="{95AFCC6D-FA88-4B1C-90F7-8110B04A8CD7}"/>
              </a:ext>
            </a:extLst>
          </p:cNvPr>
          <p:cNvPicPr preferRelativeResize="0"/>
          <p:nvPr/>
        </p:nvPicPr>
        <p:blipFill rotWithShape="1">
          <a:blip r:embed="rId4">
            <a:alphaModFix/>
          </a:blip>
          <a:srcRect/>
          <a:stretch/>
        </p:blipFill>
        <p:spPr>
          <a:xfrm>
            <a:off x="5975350" y="885621"/>
            <a:ext cx="4305300" cy="253920"/>
          </a:xfrm>
          <a:prstGeom prst="rect">
            <a:avLst/>
          </a:prstGeom>
          <a:noFill/>
          <a:ln>
            <a:noFill/>
          </a:ln>
        </p:spPr>
      </p:pic>
      <p:grpSp>
        <p:nvGrpSpPr>
          <p:cNvPr id="10" name="Group 9">
            <a:extLst>
              <a:ext uri="{FF2B5EF4-FFF2-40B4-BE49-F238E27FC236}">
                <a16:creationId xmlns:a16="http://schemas.microsoft.com/office/drawing/2014/main" id="{49A21832-21B5-47CC-8577-1BACE10E2C8F}"/>
              </a:ext>
            </a:extLst>
          </p:cNvPr>
          <p:cNvGrpSpPr/>
          <p:nvPr/>
        </p:nvGrpSpPr>
        <p:grpSpPr>
          <a:xfrm>
            <a:off x="0" y="-4724"/>
            <a:ext cx="16256000" cy="195000"/>
            <a:chOff x="0" y="-4724"/>
            <a:chExt cx="16256000" cy="195000"/>
          </a:xfrm>
        </p:grpSpPr>
        <p:sp>
          <p:nvSpPr>
            <p:cNvPr id="11" name="Google Shape;41;p3">
              <a:extLst>
                <a:ext uri="{FF2B5EF4-FFF2-40B4-BE49-F238E27FC236}">
                  <a16:creationId xmlns:a16="http://schemas.microsoft.com/office/drawing/2014/main" id="{586E966D-CD8A-411E-95C6-E2C84D97880C}"/>
                </a:ext>
              </a:extLst>
            </p:cNvPr>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2" name="Google Shape;42;p3">
              <a:extLst>
                <a:ext uri="{FF2B5EF4-FFF2-40B4-BE49-F238E27FC236}">
                  <a16:creationId xmlns:a16="http://schemas.microsoft.com/office/drawing/2014/main" id="{5BBA2ADE-57A1-428F-909C-A2206625749B}"/>
                </a:ext>
              </a:extLst>
            </p:cNvPr>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13" name="Google Shape;43;p3">
              <a:extLst>
                <a:ext uri="{FF2B5EF4-FFF2-40B4-BE49-F238E27FC236}">
                  <a16:creationId xmlns:a16="http://schemas.microsoft.com/office/drawing/2014/main" id="{24A77F53-8532-47A3-8B4A-3C6A4E4FCF7C}"/>
                </a:ext>
              </a:extLst>
            </p:cNvPr>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4" name="Google Shape;44;p3">
              <a:extLst>
                <a:ext uri="{FF2B5EF4-FFF2-40B4-BE49-F238E27FC236}">
                  <a16:creationId xmlns:a16="http://schemas.microsoft.com/office/drawing/2014/main" id="{AA572F5C-3CFE-49D1-8734-4EFC16B53123}"/>
                </a:ext>
              </a:extLst>
            </p:cNvPr>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5" name="Google Shape;45;p3">
              <a:extLst>
                <a:ext uri="{FF2B5EF4-FFF2-40B4-BE49-F238E27FC236}">
                  <a16:creationId xmlns:a16="http://schemas.microsoft.com/office/drawing/2014/main" id="{6DFE56CB-4D30-45B6-931B-FA21627AE757}"/>
                </a:ext>
              </a:extLst>
            </p:cNvPr>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6" name="Google Shape;46;p3">
              <a:extLst>
                <a:ext uri="{FF2B5EF4-FFF2-40B4-BE49-F238E27FC236}">
                  <a16:creationId xmlns:a16="http://schemas.microsoft.com/office/drawing/2014/main" id="{0EA35104-7A22-47A9-A26D-B4EDAC035F5E}"/>
                </a:ext>
              </a:extLst>
            </p:cNvPr>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7" name="Google Shape;47;p3">
              <a:extLst>
                <a:ext uri="{FF2B5EF4-FFF2-40B4-BE49-F238E27FC236}">
                  <a16:creationId xmlns:a16="http://schemas.microsoft.com/office/drawing/2014/main" id="{0C99B9D8-0779-41E3-BC9C-5C2C174A4ED4}"/>
                </a:ext>
              </a:extLst>
            </p:cNvPr>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grpSp>
      <p:sp>
        <p:nvSpPr>
          <p:cNvPr id="19" name="Google Shape;413;p21">
            <a:extLst>
              <a:ext uri="{FF2B5EF4-FFF2-40B4-BE49-F238E27FC236}">
                <a16:creationId xmlns:a16="http://schemas.microsoft.com/office/drawing/2014/main" id="{87EB4BD4-2F6F-4B5A-BD0C-0FB5401BE761}"/>
              </a:ext>
            </a:extLst>
          </p:cNvPr>
          <p:cNvSpPr txBox="1">
            <a:spLocks/>
          </p:cNvSpPr>
          <p:nvPr/>
        </p:nvSpPr>
        <p:spPr>
          <a:xfrm>
            <a:off x="5338015" y="2129939"/>
            <a:ext cx="8946989" cy="586248"/>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Machine Learning Techniques</a:t>
            </a:r>
          </a:p>
        </p:txBody>
      </p:sp>
      <p:pic>
        <p:nvPicPr>
          <p:cNvPr id="21" name="Google Shape;416;p21">
            <a:extLst>
              <a:ext uri="{FF2B5EF4-FFF2-40B4-BE49-F238E27FC236}">
                <a16:creationId xmlns:a16="http://schemas.microsoft.com/office/drawing/2014/main" id="{E3E9D3A5-808F-4F14-849B-B1EC9FE8B53A}"/>
              </a:ext>
            </a:extLst>
          </p:cNvPr>
          <p:cNvPicPr preferRelativeResize="0"/>
          <p:nvPr/>
        </p:nvPicPr>
        <p:blipFill rotWithShape="1">
          <a:blip r:embed="rId5">
            <a:alphaModFix/>
          </a:blip>
          <a:srcRect l="19927" t="20892" r="25876" b="23651"/>
          <a:stretch/>
        </p:blipFill>
        <p:spPr>
          <a:xfrm>
            <a:off x="4616083" y="2251613"/>
            <a:ext cx="457415" cy="457200"/>
          </a:xfrm>
          <a:prstGeom prst="rect">
            <a:avLst/>
          </a:prstGeom>
          <a:noFill/>
          <a:ln>
            <a:noFill/>
          </a:ln>
        </p:spPr>
      </p:pic>
      <p:sp>
        <p:nvSpPr>
          <p:cNvPr id="23" name="Google Shape;413;p21">
            <a:extLst>
              <a:ext uri="{FF2B5EF4-FFF2-40B4-BE49-F238E27FC236}">
                <a16:creationId xmlns:a16="http://schemas.microsoft.com/office/drawing/2014/main" id="{F307B432-CBDB-4882-B378-817726B02C68}"/>
              </a:ext>
            </a:extLst>
          </p:cNvPr>
          <p:cNvSpPr txBox="1">
            <a:spLocks/>
          </p:cNvSpPr>
          <p:nvPr/>
        </p:nvSpPr>
        <p:spPr>
          <a:xfrm>
            <a:off x="5338015" y="3120337"/>
            <a:ext cx="8946989" cy="586248"/>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Applications of Machine learning</a:t>
            </a:r>
          </a:p>
        </p:txBody>
      </p:sp>
      <p:pic>
        <p:nvPicPr>
          <p:cNvPr id="24" name="Google Shape;416;p21">
            <a:extLst>
              <a:ext uri="{FF2B5EF4-FFF2-40B4-BE49-F238E27FC236}">
                <a16:creationId xmlns:a16="http://schemas.microsoft.com/office/drawing/2014/main" id="{D37AF7EF-E3AD-48CB-98CA-258A8423ED3C}"/>
              </a:ext>
            </a:extLst>
          </p:cNvPr>
          <p:cNvPicPr preferRelativeResize="0"/>
          <p:nvPr/>
        </p:nvPicPr>
        <p:blipFill rotWithShape="1">
          <a:blip r:embed="rId5">
            <a:alphaModFix/>
          </a:blip>
          <a:srcRect l="19927" t="20892" r="25876" b="23651"/>
          <a:stretch/>
        </p:blipFill>
        <p:spPr>
          <a:xfrm>
            <a:off x="4616083" y="3242011"/>
            <a:ext cx="457415" cy="457200"/>
          </a:xfrm>
          <a:prstGeom prst="rect">
            <a:avLst/>
          </a:prstGeom>
          <a:noFill/>
          <a:ln>
            <a:noFill/>
          </a:ln>
        </p:spPr>
      </p:pic>
    </p:spTree>
    <p:extLst>
      <p:ext uri="{BB962C8B-B14F-4D97-AF65-F5344CB8AC3E}">
        <p14:creationId xmlns:p14="http://schemas.microsoft.com/office/powerpoint/2010/main" val="3297464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Relationship between Machine Learning and Data Science</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3117770" y="853141"/>
            <a:ext cx="10018555" cy="253919"/>
          </a:xfrm>
          <a:prstGeom prst="rect">
            <a:avLst/>
          </a:prstGeom>
          <a:noFill/>
          <a:ln>
            <a:noFill/>
          </a:ln>
        </p:spPr>
      </p:pic>
      <p:sp>
        <p:nvSpPr>
          <p:cNvPr id="13" name="TextBox 12">
            <a:extLst>
              <a:ext uri="{FF2B5EF4-FFF2-40B4-BE49-F238E27FC236}">
                <a16:creationId xmlns:a16="http://schemas.microsoft.com/office/drawing/2014/main" id="{F1BB5B28-28EF-4C52-930A-D0802D83969D}"/>
              </a:ext>
            </a:extLst>
          </p:cNvPr>
          <p:cNvSpPr txBox="1"/>
          <p:nvPr/>
        </p:nvSpPr>
        <p:spPr>
          <a:xfrm>
            <a:off x="3387489" y="1366319"/>
            <a:ext cx="9481022" cy="830997"/>
          </a:xfrm>
          <a:prstGeom prst="rect">
            <a:avLst/>
          </a:prstGeom>
          <a:solidFill>
            <a:srgbClr val="FF9966"/>
          </a:solidFill>
          <a:ln>
            <a:solidFill>
              <a:schemeClr val="bg1"/>
            </a:solidFill>
            <a:prstDash val="dash"/>
          </a:ln>
          <a:effectLst>
            <a:outerShdw blurRad="50800" dist="38100" dir="5400000" algn="t" rotWithShape="0">
              <a:prstClr val="black">
                <a:alpha val="40000"/>
              </a:prstClr>
            </a:outerShdw>
          </a:effectLst>
        </p:spPr>
        <p:txBody>
          <a:bodyPr wrap="square" rtlCol="0">
            <a:spAutoFit/>
          </a:bodyPr>
          <a:lstStyle/>
          <a:p>
            <a:pPr lvl="0" algn="ctr" defTabSz="1219170">
              <a:buClr>
                <a:srgbClr val="3F3F3F"/>
              </a:buClr>
              <a:buSzPct val="100000"/>
              <a:defRPr/>
            </a:pPr>
            <a:r>
              <a:rPr lang="en-US" sz="2400" dirty="0">
                <a:solidFill>
                  <a:schemeClr val="bg1"/>
                </a:solidFill>
                <a:latin typeface="Open Sans"/>
                <a:ea typeface="Open Sans"/>
                <a:cs typeface="Open Sans"/>
              </a:rPr>
              <a:t>Data Science and Machine Learning go hand in hand. Data Science helps evaluate data for Machine Learning algorithms.</a:t>
            </a:r>
          </a:p>
        </p:txBody>
      </p:sp>
      <p:pic>
        <p:nvPicPr>
          <p:cNvPr id="6" name="Picture 5">
            <a:extLst>
              <a:ext uri="{FF2B5EF4-FFF2-40B4-BE49-F238E27FC236}">
                <a16:creationId xmlns:a16="http://schemas.microsoft.com/office/drawing/2014/main" id="{EE3F00AD-2E7D-47ED-AF3E-EA1271D7038C}"/>
              </a:ext>
            </a:extLst>
          </p:cNvPr>
          <p:cNvPicPr>
            <a:picLocks noChangeAspect="1"/>
          </p:cNvPicPr>
          <p:nvPr/>
        </p:nvPicPr>
        <p:blipFill rotWithShape="1">
          <a:blip r:embed="rId4">
            <a:extLst>
              <a:ext uri="{28A0092B-C50C-407E-A947-70E740481C1C}">
                <a14:useLocalDpi xmlns:a14="http://schemas.microsoft.com/office/drawing/2010/main" val="0"/>
              </a:ext>
            </a:extLst>
          </a:blip>
          <a:srcRect l="2523" t="2483" r="2737" b="27371"/>
          <a:stretch/>
        </p:blipFill>
        <p:spPr>
          <a:xfrm>
            <a:off x="4576127" y="2679109"/>
            <a:ext cx="7103745" cy="5259705"/>
          </a:xfrm>
          <a:prstGeom prst="rect">
            <a:avLst/>
          </a:prstGeom>
          <a:ln w="38100" cap="sq">
            <a:solidFill>
              <a:schemeClr val="accent2"/>
            </a:solid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332745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F264B-7520-42C0-8520-9C3A87AD7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133" y="1945291"/>
            <a:ext cx="514972" cy="5853963"/>
          </a:xfrm>
          <a:prstGeom prst="rect">
            <a:avLst/>
          </a:prstGeom>
        </p:spPr>
      </p:pic>
      <p:grpSp>
        <p:nvGrpSpPr>
          <p:cNvPr id="4" name="Group 3">
            <a:extLst>
              <a:ext uri="{FF2B5EF4-FFF2-40B4-BE49-F238E27FC236}">
                <a16:creationId xmlns:a16="http://schemas.microsoft.com/office/drawing/2014/main" id="{C6DBD8A6-90FC-4065-AD2C-91E04CEEA60D}"/>
              </a:ext>
            </a:extLst>
          </p:cNvPr>
          <p:cNvGrpSpPr/>
          <p:nvPr/>
        </p:nvGrpSpPr>
        <p:grpSpPr>
          <a:xfrm>
            <a:off x="289877" y="2276837"/>
            <a:ext cx="8239125" cy="1295400"/>
            <a:chOff x="289877" y="2076812"/>
            <a:chExt cx="8239125" cy="1295400"/>
          </a:xfrm>
        </p:grpSpPr>
        <p:pic>
          <p:nvPicPr>
            <p:cNvPr id="5" name="Picture 4">
              <a:extLst>
                <a:ext uri="{FF2B5EF4-FFF2-40B4-BE49-F238E27FC236}">
                  <a16:creationId xmlns:a16="http://schemas.microsoft.com/office/drawing/2014/main" id="{55547B25-A3DB-4A92-88EB-158B53D6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77" y="2076812"/>
              <a:ext cx="8239125" cy="1295400"/>
            </a:xfrm>
            <a:prstGeom prst="rect">
              <a:avLst/>
            </a:prstGeom>
          </p:spPr>
        </p:pic>
        <p:sp>
          <p:nvSpPr>
            <p:cNvPr id="6" name="Rectangle 5">
              <a:extLst>
                <a:ext uri="{FF2B5EF4-FFF2-40B4-BE49-F238E27FC236}">
                  <a16:creationId xmlns:a16="http://schemas.microsoft.com/office/drawing/2014/main" id="{02DA9DF9-EB22-44F8-A621-72BFE39C3B8D}"/>
                </a:ext>
              </a:extLst>
            </p:cNvPr>
            <p:cNvSpPr/>
            <p:nvPr/>
          </p:nvSpPr>
          <p:spPr>
            <a:xfrm>
              <a:off x="1221744" y="2249533"/>
              <a:ext cx="6583358" cy="707886"/>
            </a:xfrm>
            <a:prstGeom prst="rect">
              <a:avLst/>
            </a:prstGeom>
          </p:spPr>
          <p:txBody>
            <a:bodyPr wrap="square">
              <a:spAutoFit/>
            </a:bodyPr>
            <a:lstStyle/>
            <a:p>
              <a:pPr algn="r" defTabSz="1219170"/>
              <a:r>
                <a:rPr lang="en-IN" sz="2000" dirty="0">
                  <a:latin typeface="Open Sans" panose="020B0606030504020204"/>
                </a:rPr>
                <a:t>Data science is the use of statistical methods to find patterns in the data.</a:t>
              </a:r>
            </a:p>
          </p:txBody>
        </p:sp>
        <p:grpSp>
          <p:nvGrpSpPr>
            <p:cNvPr id="7" name="Group 6">
              <a:extLst>
                <a:ext uri="{FF2B5EF4-FFF2-40B4-BE49-F238E27FC236}">
                  <a16:creationId xmlns:a16="http://schemas.microsoft.com/office/drawing/2014/main" id="{86B32192-281F-4A55-BE4D-F9AF0C9054EA}"/>
                </a:ext>
              </a:extLst>
            </p:cNvPr>
            <p:cNvGrpSpPr/>
            <p:nvPr/>
          </p:nvGrpSpPr>
          <p:grpSpPr>
            <a:xfrm>
              <a:off x="365983" y="2142720"/>
              <a:ext cx="928792" cy="939937"/>
              <a:chOff x="365983" y="2142720"/>
              <a:chExt cx="928792" cy="939937"/>
            </a:xfrm>
          </p:grpSpPr>
          <p:cxnSp>
            <p:nvCxnSpPr>
              <p:cNvPr id="8" name="Straight Connector 7">
                <a:extLst>
                  <a:ext uri="{FF2B5EF4-FFF2-40B4-BE49-F238E27FC236}">
                    <a16:creationId xmlns:a16="http://schemas.microsoft.com/office/drawing/2014/main" id="{6D84CF8B-4D3D-4792-A631-4ADDFBE3F973}"/>
                  </a:ext>
                </a:extLst>
              </p:cNvPr>
              <p:cNvCxnSpPr/>
              <p:nvPr/>
            </p:nvCxnSpPr>
            <p:spPr>
              <a:xfrm>
                <a:off x="1294775" y="2142720"/>
                <a:ext cx="0" cy="939937"/>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9" name="Rectangle 8">
                <a:extLst>
                  <a:ext uri="{FF2B5EF4-FFF2-40B4-BE49-F238E27FC236}">
                    <a16:creationId xmlns:a16="http://schemas.microsoft.com/office/drawing/2014/main" id="{57A3B1EB-FA7D-4075-870E-2ACAE76A850B}"/>
                  </a:ext>
                </a:extLst>
              </p:cNvPr>
              <p:cNvSpPr/>
              <p:nvPr/>
            </p:nvSpPr>
            <p:spPr>
              <a:xfrm>
                <a:off x="365983" y="2279764"/>
                <a:ext cx="856222" cy="707886"/>
              </a:xfrm>
              <a:prstGeom prst="rect">
                <a:avLst/>
              </a:prstGeom>
            </p:spPr>
            <p:txBody>
              <a:bodyPr wrap="square" anchor="ctr">
                <a:spAutoFit/>
              </a:bodyPr>
              <a:lstStyle/>
              <a:p>
                <a:pPr algn="ctr" defTabSz="1219170"/>
                <a:endParaRPr lang="en-US" sz="4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0" name="Group 9">
            <a:extLst>
              <a:ext uri="{FF2B5EF4-FFF2-40B4-BE49-F238E27FC236}">
                <a16:creationId xmlns:a16="http://schemas.microsoft.com/office/drawing/2014/main" id="{9655D86A-4CAF-4C10-B322-4356058916E3}"/>
              </a:ext>
            </a:extLst>
          </p:cNvPr>
          <p:cNvGrpSpPr/>
          <p:nvPr/>
        </p:nvGrpSpPr>
        <p:grpSpPr>
          <a:xfrm>
            <a:off x="289877" y="4920365"/>
            <a:ext cx="8239125" cy="1295400"/>
            <a:chOff x="289877" y="4720340"/>
            <a:chExt cx="8239125" cy="1295400"/>
          </a:xfrm>
        </p:grpSpPr>
        <p:pic>
          <p:nvPicPr>
            <p:cNvPr id="11" name="Picture 10">
              <a:extLst>
                <a:ext uri="{FF2B5EF4-FFF2-40B4-BE49-F238E27FC236}">
                  <a16:creationId xmlns:a16="http://schemas.microsoft.com/office/drawing/2014/main" id="{35352542-D0B2-4D6F-B784-DB2A81442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77" y="4720340"/>
              <a:ext cx="8239125" cy="1295400"/>
            </a:xfrm>
            <a:prstGeom prst="rect">
              <a:avLst/>
            </a:prstGeom>
          </p:spPr>
        </p:pic>
        <p:sp>
          <p:nvSpPr>
            <p:cNvPr id="12" name="Rectangle 11">
              <a:extLst>
                <a:ext uri="{FF2B5EF4-FFF2-40B4-BE49-F238E27FC236}">
                  <a16:creationId xmlns:a16="http://schemas.microsoft.com/office/drawing/2014/main" id="{DEC13D90-FBDF-47F5-A919-71C86717C8DE}"/>
                </a:ext>
              </a:extLst>
            </p:cNvPr>
            <p:cNvSpPr/>
            <p:nvPr/>
          </p:nvSpPr>
          <p:spPr>
            <a:xfrm>
              <a:off x="1175657" y="4904489"/>
              <a:ext cx="6629445" cy="1015663"/>
            </a:xfrm>
            <a:prstGeom prst="rect">
              <a:avLst/>
            </a:prstGeom>
          </p:spPr>
          <p:txBody>
            <a:bodyPr wrap="square">
              <a:spAutoFit/>
            </a:bodyPr>
            <a:lstStyle/>
            <a:p>
              <a:pPr algn="r" defTabSz="1219170"/>
              <a:r>
                <a:rPr lang="en-IN" sz="2000" dirty="0">
                  <a:latin typeface="Open Sans" panose="020B0606030504020204"/>
                </a:rPr>
                <a:t>These techniques are integrated into algorithms that learn and improve on their own.</a:t>
              </a:r>
            </a:p>
            <a:p>
              <a:pPr algn="r" defTabSz="1219170"/>
              <a:endParaRPr lang="en-US" sz="2000" dirty="0">
                <a:solidFill>
                  <a:prstClr val="black"/>
                </a:solidFill>
                <a:latin typeface="Open Sans" panose="020B0606030504020204"/>
                <a:ea typeface="Open Sans" panose="020B0606030504020204" pitchFamily="34" charset="0"/>
                <a:cs typeface="Open Sans" panose="020B0606030504020204" pitchFamily="34" charset="0"/>
              </a:endParaRPr>
            </a:p>
          </p:txBody>
        </p:sp>
        <p:grpSp>
          <p:nvGrpSpPr>
            <p:cNvPr id="13" name="Group 12">
              <a:extLst>
                <a:ext uri="{FF2B5EF4-FFF2-40B4-BE49-F238E27FC236}">
                  <a16:creationId xmlns:a16="http://schemas.microsoft.com/office/drawing/2014/main" id="{E7028CAC-2037-4A8A-9D95-179F4F988729}"/>
                </a:ext>
              </a:extLst>
            </p:cNvPr>
            <p:cNvGrpSpPr/>
            <p:nvPr/>
          </p:nvGrpSpPr>
          <p:grpSpPr>
            <a:xfrm>
              <a:off x="365983" y="4788463"/>
              <a:ext cx="928792" cy="939937"/>
              <a:chOff x="365983" y="2142720"/>
              <a:chExt cx="928792" cy="939937"/>
            </a:xfrm>
          </p:grpSpPr>
          <p:cxnSp>
            <p:nvCxnSpPr>
              <p:cNvPr id="14" name="Straight Connector 13">
                <a:extLst>
                  <a:ext uri="{FF2B5EF4-FFF2-40B4-BE49-F238E27FC236}">
                    <a16:creationId xmlns:a16="http://schemas.microsoft.com/office/drawing/2014/main" id="{47144228-F3CC-4998-856E-C1FF815873AC}"/>
                  </a:ext>
                </a:extLst>
              </p:cNvPr>
              <p:cNvCxnSpPr/>
              <p:nvPr/>
            </p:nvCxnSpPr>
            <p:spPr>
              <a:xfrm>
                <a:off x="1294775" y="2142720"/>
                <a:ext cx="0" cy="939937"/>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15" name="Rectangle 14">
                <a:extLst>
                  <a:ext uri="{FF2B5EF4-FFF2-40B4-BE49-F238E27FC236}">
                    <a16:creationId xmlns:a16="http://schemas.microsoft.com/office/drawing/2014/main" id="{9BFF0F4D-7D23-4158-B2AE-AB18A22FB9F0}"/>
                  </a:ext>
                </a:extLst>
              </p:cNvPr>
              <p:cNvSpPr/>
              <p:nvPr/>
            </p:nvSpPr>
            <p:spPr>
              <a:xfrm>
                <a:off x="365983" y="2279764"/>
                <a:ext cx="856222" cy="707886"/>
              </a:xfrm>
              <a:prstGeom prst="rect">
                <a:avLst/>
              </a:prstGeom>
            </p:spPr>
            <p:txBody>
              <a:bodyPr wrap="square" anchor="ctr">
                <a:spAutoFit/>
              </a:bodyPr>
              <a:lstStyle/>
              <a:p>
                <a:pPr algn="ctr" defTabSz="1219170"/>
                <a:endParaRPr lang="en-US" sz="4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6" name="Group 15">
            <a:extLst>
              <a:ext uri="{FF2B5EF4-FFF2-40B4-BE49-F238E27FC236}">
                <a16:creationId xmlns:a16="http://schemas.microsoft.com/office/drawing/2014/main" id="{CC595950-2CAD-4E34-B089-A1CDC916914F}"/>
              </a:ext>
            </a:extLst>
          </p:cNvPr>
          <p:cNvGrpSpPr/>
          <p:nvPr/>
        </p:nvGrpSpPr>
        <p:grpSpPr>
          <a:xfrm>
            <a:off x="7742237" y="3605023"/>
            <a:ext cx="8239125" cy="1295400"/>
            <a:chOff x="7742237" y="3404998"/>
            <a:chExt cx="8239125" cy="1295400"/>
          </a:xfrm>
        </p:grpSpPr>
        <p:pic>
          <p:nvPicPr>
            <p:cNvPr id="17" name="Picture 16">
              <a:extLst>
                <a:ext uri="{FF2B5EF4-FFF2-40B4-BE49-F238E27FC236}">
                  <a16:creationId xmlns:a16="http://schemas.microsoft.com/office/drawing/2014/main" id="{ED88C472-8736-4051-A18D-5B7731792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237" y="3404998"/>
              <a:ext cx="8239125" cy="1295400"/>
            </a:xfrm>
            <a:prstGeom prst="rect">
              <a:avLst/>
            </a:prstGeom>
          </p:spPr>
        </p:pic>
        <p:sp>
          <p:nvSpPr>
            <p:cNvPr id="18" name="Rectangle 17">
              <a:extLst>
                <a:ext uri="{FF2B5EF4-FFF2-40B4-BE49-F238E27FC236}">
                  <a16:creationId xmlns:a16="http://schemas.microsoft.com/office/drawing/2014/main" id="{0EB75CA4-E0A7-4C28-9C16-37FF4ED31D48}"/>
                </a:ext>
              </a:extLst>
            </p:cNvPr>
            <p:cNvSpPr/>
            <p:nvPr/>
          </p:nvSpPr>
          <p:spPr>
            <a:xfrm>
              <a:off x="8466136" y="3623080"/>
              <a:ext cx="6315688" cy="707886"/>
            </a:xfrm>
            <a:prstGeom prst="rect">
              <a:avLst/>
            </a:prstGeom>
          </p:spPr>
          <p:txBody>
            <a:bodyPr wrap="square">
              <a:spAutoFit/>
            </a:bodyPr>
            <a:lstStyle/>
            <a:p>
              <a:pPr defTabSz="1219170"/>
              <a:r>
                <a:rPr lang="en-IN" sz="2000" dirty="0">
                  <a:latin typeface="Open Sans" panose="020B0606030504020204"/>
                </a:rPr>
                <a:t>Statistical machine learning uses the same math and techniques as data science.</a:t>
              </a:r>
            </a:p>
          </p:txBody>
        </p:sp>
        <p:grpSp>
          <p:nvGrpSpPr>
            <p:cNvPr id="19" name="Group 18">
              <a:extLst>
                <a:ext uri="{FF2B5EF4-FFF2-40B4-BE49-F238E27FC236}">
                  <a16:creationId xmlns:a16="http://schemas.microsoft.com/office/drawing/2014/main" id="{6F9263D6-369A-4BCE-A483-D53FA4042D89}"/>
                </a:ext>
              </a:extLst>
            </p:cNvPr>
            <p:cNvGrpSpPr/>
            <p:nvPr/>
          </p:nvGrpSpPr>
          <p:grpSpPr>
            <a:xfrm>
              <a:off x="14912573" y="3478026"/>
              <a:ext cx="986972" cy="939937"/>
              <a:chOff x="278775" y="2142720"/>
              <a:chExt cx="986972" cy="939937"/>
            </a:xfrm>
          </p:grpSpPr>
          <p:cxnSp>
            <p:nvCxnSpPr>
              <p:cNvPr id="20" name="Straight Connector 19">
                <a:extLst>
                  <a:ext uri="{FF2B5EF4-FFF2-40B4-BE49-F238E27FC236}">
                    <a16:creationId xmlns:a16="http://schemas.microsoft.com/office/drawing/2014/main" id="{92E0DB62-6BE0-45EB-8FE1-ADB6B9F62C81}"/>
                  </a:ext>
                </a:extLst>
              </p:cNvPr>
              <p:cNvCxnSpPr/>
              <p:nvPr/>
            </p:nvCxnSpPr>
            <p:spPr>
              <a:xfrm>
                <a:off x="278775" y="2142720"/>
                <a:ext cx="0" cy="939937"/>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21" name="Rectangle 20">
                <a:extLst>
                  <a:ext uri="{FF2B5EF4-FFF2-40B4-BE49-F238E27FC236}">
                    <a16:creationId xmlns:a16="http://schemas.microsoft.com/office/drawing/2014/main" id="{20A814B4-67DA-4F06-A5EC-7297232A8D12}"/>
                  </a:ext>
                </a:extLst>
              </p:cNvPr>
              <p:cNvSpPr/>
              <p:nvPr/>
            </p:nvSpPr>
            <p:spPr>
              <a:xfrm>
                <a:off x="409525" y="2279764"/>
                <a:ext cx="856222" cy="707886"/>
              </a:xfrm>
              <a:prstGeom prst="rect">
                <a:avLst/>
              </a:prstGeom>
            </p:spPr>
            <p:txBody>
              <a:bodyPr wrap="square" anchor="ctr">
                <a:spAutoFit/>
              </a:bodyPr>
              <a:lstStyle/>
              <a:p>
                <a:pPr algn="ctr" defTabSz="1219170"/>
                <a:endParaRPr lang="en-US" sz="4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2" name="Group 21">
            <a:extLst>
              <a:ext uri="{FF2B5EF4-FFF2-40B4-BE49-F238E27FC236}">
                <a16:creationId xmlns:a16="http://schemas.microsoft.com/office/drawing/2014/main" id="{A18D2C90-67BE-45CE-BCA0-9483D9A375A4}"/>
              </a:ext>
            </a:extLst>
          </p:cNvPr>
          <p:cNvGrpSpPr/>
          <p:nvPr/>
        </p:nvGrpSpPr>
        <p:grpSpPr>
          <a:xfrm>
            <a:off x="7742237" y="6248551"/>
            <a:ext cx="8239125" cy="1295400"/>
            <a:chOff x="7742237" y="6048526"/>
            <a:chExt cx="8239125" cy="1295400"/>
          </a:xfrm>
        </p:grpSpPr>
        <p:pic>
          <p:nvPicPr>
            <p:cNvPr id="23" name="Picture 22">
              <a:extLst>
                <a:ext uri="{FF2B5EF4-FFF2-40B4-BE49-F238E27FC236}">
                  <a16:creationId xmlns:a16="http://schemas.microsoft.com/office/drawing/2014/main" id="{21DB31AF-094C-4CBE-9A3C-8DF1D8BCC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237" y="6048526"/>
              <a:ext cx="8239125" cy="1295400"/>
            </a:xfrm>
            <a:prstGeom prst="rect">
              <a:avLst/>
            </a:prstGeom>
          </p:spPr>
        </p:pic>
        <p:sp>
          <p:nvSpPr>
            <p:cNvPr id="24" name="Rectangle 23">
              <a:extLst>
                <a:ext uri="{FF2B5EF4-FFF2-40B4-BE49-F238E27FC236}">
                  <a16:creationId xmlns:a16="http://schemas.microsoft.com/office/drawing/2014/main" id="{946D0B65-94A8-44A9-BD8C-F551F83D773C}"/>
                </a:ext>
              </a:extLst>
            </p:cNvPr>
            <p:cNvSpPr/>
            <p:nvPr/>
          </p:nvSpPr>
          <p:spPr>
            <a:xfrm>
              <a:off x="8466136" y="6260260"/>
              <a:ext cx="6510326" cy="707886"/>
            </a:xfrm>
            <a:prstGeom prst="rect">
              <a:avLst/>
            </a:prstGeom>
          </p:spPr>
          <p:txBody>
            <a:bodyPr wrap="square">
              <a:spAutoFit/>
            </a:bodyPr>
            <a:lstStyle/>
            <a:p>
              <a:pPr defTabSz="1219170"/>
              <a:r>
                <a:rPr lang="en-IN" sz="2000" dirty="0">
                  <a:latin typeface="Open Sans" panose="020B0606030504020204"/>
                </a:rPr>
                <a:t>Machine Learning facilitates Artificial Intelligence as it enables machines to learn from the patterns in data.</a:t>
              </a:r>
            </a:p>
          </p:txBody>
        </p:sp>
        <p:grpSp>
          <p:nvGrpSpPr>
            <p:cNvPr id="25" name="Group 24">
              <a:extLst>
                <a:ext uri="{FF2B5EF4-FFF2-40B4-BE49-F238E27FC236}">
                  <a16:creationId xmlns:a16="http://schemas.microsoft.com/office/drawing/2014/main" id="{D80407A4-04E9-44AF-93FC-8F3FC35258A9}"/>
                </a:ext>
              </a:extLst>
            </p:cNvPr>
            <p:cNvGrpSpPr/>
            <p:nvPr/>
          </p:nvGrpSpPr>
          <p:grpSpPr>
            <a:xfrm>
              <a:off x="14912573" y="6127689"/>
              <a:ext cx="986972" cy="939937"/>
              <a:chOff x="278775" y="2142720"/>
              <a:chExt cx="986972" cy="939937"/>
            </a:xfrm>
          </p:grpSpPr>
          <p:cxnSp>
            <p:nvCxnSpPr>
              <p:cNvPr id="26" name="Straight Connector 25">
                <a:extLst>
                  <a:ext uri="{FF2B5EF4-FFF2-40B4-BE49-F238E27FC236}">
                    <a16:creationId xmlns:a16="http://schemas.microsoft.com/office/drawing/2014/main" id="{5C36CFF7-D71D-4D32-89BE-2CF627485404}"/>
                  </a:ext>
                </a:extLst>
              </p:cNvPr>
              <p:cNvCxnSpPr/>
              <p:nvPr/>
            </p:nvCxnSpPr>
            <p:spPr>
              <a:xfrm>
                <a:off x="278775" y="2142720"/>
                <a:ext cx="0" cy="939937"/>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27" name="Rectangle 26">
                <a:extLst>
                  <a:ext uri="{FF2B5EF4-FFF2-40B4-BE49-F238E27FC236}">
                    <a16:creationId xmlns:a16="http://schemas.microsoft.com/office/drawing/2014/main" id="{2C4353FE-E2ED-4C26-B93F-EC757A6E352A}"/>
                  </a:ext>
                </a:extLst>
              </p:cNvPr>
              <p:cNvSpPr/>
              <p:nvPr/>
            </p:nvSpPr>
            <p:spPr>
              <a:xfrm>
                <a:off x="409525" y="2279764"/>
                <a:ext cx="856222" cy="707886"/>
              </a:xfrm>
              <a:prstGeom prst="rect">
                <a:avLst/>
              </a:prstGeom>
            </p:spPr>
            <p:txBody>
              <a:bodyPr wrap="square" anchor="ctr">
                <a:spAutoFit/>
              </a:bodyPr>
              <a:lstStyle/>
              <a:p>
                <a:pPr algn="ctr" defTabSz="1219170"/>
                <a:endParaRPr lang="en-US" sz="4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28" name="Shape 372">
            <a:extLst>
              <a:ext uri="{FF2B5EF4-FFF2-40B4-BE49-F238E27FC236}">
                <a16:creationId xmlns:a16="http://schemas.microsoft.com/office/drawing/2014/main" id="{8FAFEBB5-E252-4914-B83D-B1C70B24E048}"/>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Relationship between Machine Learning and Data Science</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29" name="Shape 375">
            <a:extLst>
              <a:ext uri="{FF2B5EF4-FFF2-40B4-BE49-F238E27FC236}">
                <a16:creationId xmlns:a16="http://schemas.microsoft.com/office/drawing/2014/main" id="{D81B6C41-0318-4CE8-8E42-BCC608D2328A}"/>
              </a:ext>
            </a:extLst>
          </p:cNvPr>
          <p:cNvPicPr preferRelativeResize="0"/>
          <p:nvPr/>
        </p:nvPicPr>
        <p:blipFill rotWithShape="1">
          <a:blip r:embed="rId5">
            <a:alphaModFix/>
          </a:blip>
          <a:srcRect/>
          <a:stretch/>
        </p:blipFill>
        <p:spPr>
          <a:xfrm>
            <a:off x="3139610" y="853141"/>
            <a:ext cx="10035164" cy="253919"/>
          </a:xfrm>
          <a:prstGeom prst="rect">
            <a:avLst/>
          </a:prstGeom>
          <a:noFill/>
          <a:ln>
            <a:noFill/>
          </a:ln>
        </p:spPr>
      </p:pic>
    </p:spTree>
    <p:extLst>
      <p:ext uri="{BB962C8B-B14F-4D97-AF65-F5344CB8AC3E}">
        <p14:creationId xmlns:p14="http://schemas.microsoft.com/office/powerpoint/2010/main" val="514957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a:extLst>
              <a:ext uri="{FF2B5EF4-FFF2-40B4-BE49-F238E27FC236}">
                <a16:creationId xmlns:a16="http://schemas.microsoft.com/office/drawing/2014/main" id="{2962056F-BFFA-4C3A-BF36-303031243762}"/>
              </a:ext>
            </a:extLst>
          </p:cNvPr>
          <p:cNvSpPr/>
          <p:nvPr/>
        </p:nvSpPr>
        <p:spPr>
          <a:xfrm>
            <a:off x="4251165" y="1379040"/>
            <a:ext cx="9194247" cy="400110"/>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ExtraBold"/>
              </a:rPr>
              <a:t>Machine Learning uses a number of theories and techniques from Data Science:</a:t>
            </a:r>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Tree>
    <p:extLst>
      <p:ext uri="{BB962C8B-B14F-4D97-AF65-F5344CB8AC3E}">
        <p14:creationId xmlns:p14="http://schemas.microsoft.com/office/powerpoint/2010/main" val="228380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rgbClr val="92D050"/>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11686761" y="665018"/>
            <a:ext cx="4107418" cy="1749273"/>
          </a:xfrm>
          <a:prstGeom prst="wedgeRoundRectCallout">
            <a:avLst>
              <a:gd name="adj1" fmla="val -65545"/>
              <a:gd name="adj2" fmla="val 42304"/>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Open Sans" panose="020B0606030504020204"/>
              </a:rPr>
              <a:t>classification</a:t>
            </a:r>
            <a:r>
              <a:rPr lang="en-US" sz="2000" dirty="0">
                <a:solidFill>
                  <a:schemeClr val="tx1">
                    <a:lumMod val="65000"/>
                    <a:lumOff val="35000"/>
                  </a:schemeClr>
                </a:solidFill>
                <a:latin typeface="Open Sans" panose="020B0606030504020204"/>
              </a:rPr>
              <a:t> is a technique in which the computer program learns from the data input given to it and then uses this </a:t>
            </a:r>
            <a:r>
              <a:rPr lang="en-US" sz="2000" b="1" dirty="0">
                <a:solidFill>
                  <a:schemeClr val="tx1">
                    <a:lumMod val="65000"/>
                    <a:lumOff val="35000"/>
                  </a:schemeClr>
                </a:solidFill>
                <a:latin typeface="Open Sans" panose="020B0606030504020204"/>
              </a:rPr>
              <a:t>learning </a:t>
            </a:r>
            <a:r>
              <a:rPr lang="en-US" sz="2000" dirty="0">
                <a:solidFill>
                  <a:schemeClr val="tx1">
                    <a:lumMod val="65000"/>
                    <a:lumOff val="35000"/>
                  </a:schemeClr>
                </a:solidFill>
                <a:latin typeface="Open Sans" panose="020B0606030504020204"/>
              </a:rPr>
              <a:t>to </a:t>
            </a:r>
            <a:r>
              <a:rPr lang="en-US" sz="2000" b="1" dirty="0">
                <a:solidFill>
                  <a:schemeClr val="tx1">
                    <a:lumMod val="65000"/>
                    <a:lumOff val="35000"/>
                  </a:schemeClr>
                </a:solidFill>
                <a:latin typeface="Open Sans" panose="020B0606030504020204"/>
              </a:rPr>
              <a:t>classify</a:t>
            </a:r>
            <a:r>
              <a:rPr lang="en-US" sz="2000" dirty="0">
                <a:solidFill>
                  <a:schemeClr val="tx1">
                    <a:lumMod val="65000"/>
                    <a:lumOff val="35000"/>
                  </a:schemeClr>
                </a:solidFill>
                <a:latin typeface="Open Sans" panose="020B0606030504020204"/>
              </a:rPr>
              <a:t> new observation</a:t>
            </a:r>
            <a:endParaRPr lang="en-IN" sz="20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270204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rgbClr val="92D050"/>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11624415" y="4509657"/>
            <a:ext cx="4107418" cy="1749273"/>
          </a:xfrm>
          <a:prstGeom prst="wedgeRoundRectCallout">
            <a:avLst>
              <a:gd name="adj1" fmla="val -66051"/>
              <a:gd name="adj2" fmla="val -46798"/>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A technique of organizing data into categories for its most effective and efficient use.</a:t>
            </a:r>
            <a:endParaRPr lang="en-IN" sz="24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312367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rgbClr val="92D050"/>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11300751" y="6573966"/>
            <a:ext cx="4107418" cy="1749273"/>
          </a:xfrm>
          <a:prstGeom prst="wedgeRoundRectCallout">
            <a:avLst>
              <a:gd name="adj1" fmla="val -68075"/>
              <a:gd name="adj2" fmla="val -47986"/>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 Technique of grouping a set of objects in such a way that objects in the same group are more similar to each other than to those in other groups</a:t>
            </a:r>
            <a:endParaRPr lang="en-IN" sz="28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29955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rgbClr val="92D050"/>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9929151" y="7218206"/>
            <a:ext cx="4107418" cy="1749273"/>
          </a:xfrm>
          <a:prstGeom prst="wedgeRoundRectCallout">
            <a:avLst>
              <a:gd name="adj1" fmla="val -76676"/>
              <a:gd name="adj2" fmla="val -40858"/>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Trend Analysis is a technique aimed at projecting both current and future movement of events through use of time series data analysis</a:t>
            </a:r>
            <a:endParaRPr lang="en-IN" sz="32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820388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rgbClr val="92D050"/>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2282006" y="6877902"/>
            <a:ext cx="4107418" cy="1749273"/>
          </a:xfrm>
          <a:prstGeom prst="wedgeRoundRectCallout">
            <a:avLst>
              <a:gd name="adj1" fmla="val 43236"/>
              <a:gd name="adj2" fmla="val -69371"/>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Anomaly detection is a technique to identify cases that are unusual within data that is seemingly homogeneous</a:t>
            </a:r>
            <a:endParaRPr lang="en-IN" sz="36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3472192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rgbClr val="92D050"/>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226887" y="2034058"/>
            <a:ext cx="4107418" cy="1749273"/>
          </a:xfrm>
          <a:prstGeom prst="wedgeRoundRectCallout">
            <a:avLst>
              <a:gd name="adj1" fmla="val 77641"/>
              <a:gd name="adj2" fmla="val 66064"/>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Technique to present data in a pictorial or graphical format. It enables decision makers to see analytics presented visually</a:t>
            </a:r>
            <a:endParaRPr lang="en-IN" sz="40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20382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2" name="Group 1">
            <a:extLst>
              <a:ext uri="{FF2B5EF4-FFF2-40B4-BE49-F238E27FC236}">
                <a16:creationId xmlns:a16="http://schemas.microsoft.com/office/drawing/2014/main" id="{562A07C1-491D-441F-A3A2-8380AE23360B}"/>
              </a:ext>
            </a:extLst>
          </p:cNvPr>
          <p:cNvGrpSpPr/>
          <p:nvPr/>
        </p:nvGrpSpPr>
        <p:grpSpPr>
          <a:xfrm>
            <a:off x="3274573" y="2178912"/>
            <a:ext cx="9706853" cy="5770876"/>
            <a:chOff x="3040283" y="2605467"/>
            <a:chExt cx="9706853" cy="5770876"/>
          </a:xfrm>
        </p:grpSpPr>
        <p:grpSp>
          <p:nvGrpSpPr>
            <p:cNvPr id="13" name="Group 12">
              <a:extLst>
                <a:ext uri="{FF2B5EF4-FFF2-40B4-BE49-F238E27FC236}">
                  <a16:creationId xmlns:a16="http://schemas.microsoft.com/office/drawing/2014/main" id="{787AD56C-CE1F-4EAD-850B-C9C5CD6DCA2F}"/>
                </a:ext>
              </a:extLst>
            </p:cNvPr>
            <p:cNvGrpSpPr/>
            <p:nvPr/>
          </p:nvGrpSpPr>
          <p:grpSpPr>
            <a:xfrm>
              <a:off x="5796756" y="2863850"/>
              <a:ext cx="4662487" cy="4664075"/>
              <a:chOff x="5602288" y="2254250"/>
              <a:chExt cx="4662487" cy="4664075"/>
            </a:xfrm>
          </p:grpSpPr>
          <p:grpSp>
            <p:nvGrpSpPr>
              <p:cNvPr id="14" name="Group 14">
                <a:extLst>
                  <a:ext uri="{FF2B5EF4-FFF2-40B4-BE49-F238E27FC236}">
                    <a16:creationId xmlns:a16="http://schemas.microsoft.com/office/drawing/2014/main" id="{5A6EB511-2F73-4AB1-AB7F-64BDAB108D97}"/>
                  </a:ext>
                </a:extLst>
              </p:cNvPr>
              <p:cNvGrpSpPr>
                <a:grpSpLocks noChangeAspect="1"/>
              </p:cNvGrpSpPr>
              <p:nvPr/>
            </p:nvGrpSpPr>
            <p:grpSpPr bwMode="auto">
              <a:xfrm rot="21233148">
                <a:off x="5602288" y="2254250"/>
                <a:ext cx="4662487" cy="4664075"/>
                <a:chOff x="3529" y="1420"/>
                <a:chExt cx="2937" cy="2938"/>
              </a:xfrm>
            </p:grpSpPr>
            <p:sp>
              <p:nvSpPr>
                <p:cNvPr id="16" name="AutoShape 13">
                  <a:extLst>
                    <a:ext uri="{FF2B5EF4-FFF2-40B4-BE49-F238E27FC236}">
                      <a16:creationId xmlns:a16="http://schemas.microsoft.com/office/drawing/2014/main" id="{49F21768-656D-4656-A931-AB3C44B88504}"/>
                    </a:ext>
                  </a:extLst>
                </p:cNvPr>
                <p:cNvSpPr>
                  <a:spLocks noChangeAspect="1" noChangeArrowheads="1" noTextEdit="1"/>
                </p:cNvSpPr>
                <p:nvPr/>
              </p:nvSpPr>
              <p:spPr bwMode="auto">
                <a:xfrm>
                  <a:off x="3529" y="1420"/>
                  <a:ext cx="2937" cy="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7" name="Freeform 15">
                  <a:extLst>
                    <a:ext uri="{FF2B5EF4-FFF2-40B4-BE49-F238E27FC236}">
                      <a16:creationId xmlns:a16="http://schemas.microsoft.com/office/drawing/2014/main" id="{6F95411B-AD67-4D9E-A930-5B565A90E5C1}"/>
                    </a:ext>
                  </a:extLst>
                </p:cNvPr>
                <p:cNvSpPr>
                  <a:spLocks/>
                </p:cNvSpPr>
                <p:nvPr/>
              </p:nvSpPr>
              <p:spPr bwMode="auto">
                <a:xfrm>
                  <a:off x="5547" y="2039"/>
                  <a:ext cx="919" cy="1296"/>
                </a:xfrm>
                <a:custGeom>
                  <a:avLst/>
                  <a:gdLst>
                    <a:gd name="T0" fmla="*/ 0 w 919"/>
                    <a:gd name="T1" fmla="*/ 515 h 1296"/>
                    <a:gd name="T2" fmla="*/ 0 w 919"/>
                    <a:gd name="T3" fmla="*/ 515 h 1296"/>
                    <a:gd name="T4" fmla="*/ 19 w 919"/>
                    <a:gd name="T5" fmla="*/ 553 h 1296"/>
                    <a:gd name="T6" fmla="*/ 39 w 919"/>
                    <a:gd name="T7" fmla="*/ 591 h 1296"/>
                    <a:gd name="T8" fmla="*/ 55 w 919"/>
                    <a:gd name="T9" fmla="*/ 632 h 1296"/>
                    <a:gd name="T10" fmla="*/ 68 w 919"/>
                    <a:gd name="T11" fmla="*/ 673 h 1296"/>
                    <a:gd name="T12" fmla="*/ 78 w 919"/>
                    <a:gd name="T13" fmla="*/ 716 h 1296"/>
                    <a:gd name="T14" fmla="*/ 87 w 919"/>
                    <a:gd name="T15" fmla="*/ 759 h 1296"/>
                    <a:gd name="T16" fmla="*/ 91 w 919"/>
                    <a:gd name="T17" fmla="*/ 803 h 1296"/>
                    <a:gd name="T18" fmla="*/ 93 w 919"/>
                    <a:gd name="T19" fmla="*/ 850 h 1296"/>
                    <a:gd name="T20" fmla="*/ 93 w 919"/>
                    <a:gd name="T21" fmla="*/ 850 h 1296"/>
                    <a:gd name="T22" fmla="*/ 93 w 919"/>
                    <a:gd name="T23" fmla="*/ 884 h 1296"/>
                    <a:gd name="T24" fmla="*/ 89 w 919"/>
                    <a:gd name="T25" fmla="*/ 918 h 1296"/>
                    <a:gd name="T26" fmla="*/ 84 w 919"/>
                    <a:gd name="T27" fmla="*/ 952 h 1296"/>
                    <a:gd name="T28" fmla="*/ 78 w 919"/>
                    <a:gd name="T29" fmla="*/ 984 h 1296"/>
                    <a:gd name="T30" fmla="*/ 432 w 919"/>
                    <a:gd name="T31" fmla="*/ 1296 h 1296"/>
                    <a:gd name="T32" fmla="*/ 885 w 919"/>
                    <a:gd name="T33" fmla="*/ 1167 h 1296"/>
                    <a:gd name="T34" fmla="*/ 885 w 919"/>
                    <a:gd name="T35" fmla="*/ 1167 h 1296"/>
                    <a:gd name="T36" fmla="*/ 899 w 919"/>
                    <a:gd name="T37" fmla="*/ 1090 h 1296"/>
                    <a:gd name="T38" fmla="*/ 906 w 919"/>
                    <a:gd name="T39" fmla="*/ 1050 h 1296"/>
                    <a:gd name="T40" fmla="*/ 910 w 919"/>
                    <a:gd name="T41" fmla="*/ 1011 h 1296"/>
                    <a:gd name="T42" fmla="*/ 915 w 919"/>
                    <a:gd name="T43" fmla="*/ 972 h 1296"/>
                    <a:gd name="T44" fmla="*/ 917 w 919"/>
                    <a:gd name="T45" fmla="*/ 931 h 1296"/>
                    <a:gd name="T46" fmla="*/ 919 w 919"/>
                    <a:gd name="T47" fmla="*/ 891 h 1296"/>
                    <a:gd name="T48" fmla="*/ 919 w 919"/>
                    <a:gd name="T49" fmla="*/ 850 h 1296"/>
                    <a:gd name="T50" fmla="*/ 919 w 919"/>
                    <a:gd name="T51" fmla="*/ 850 h 1296"/>
                    <a:gd name="T52" fmla="*/ 919 w 919"/>
                    <a:gd name="T53" fmla="*/ 791 h 1296"/>
                    <a:gd name="T54" fmla="*/ 915 w 919"/>
                    <a:gd name="T55" fmla="*/ 732 h 1296"/>
                    <a:gd name="T56" fmla="*/ 910 w 919"/>
                    <a:gd name="T57" fmla="*/ 675 h 1296"/>
                    <a:gd name="T58" fmla="*/ 901 w 919"/>
                    <a:gd name="T59" fmla="*/ 617 h 1296"/>
                    <a:gd name="T60" fmla="*/ 892 w 919"/>
                    <a:gd name="T61" fmla="*/ 560 h 1296"/>
                    <a:gd name="T62" fmla="*/ 880 w 919"/>
                    <a:gd name="T63" fmla="*/ 505 h 1296"/>
                    <a:gd name="T64" fmla="*/ 865 w 919"/>
                    <a:gd name="T65" fmla="*/ 449 h 1296"/>
                    <a:gd name="T66" fmla="*/ 849 w 919"/>
                    <a:gd name="T67" fmla="*/ 396 h 1296"/>
                    <a:gd name="T68" fmla="*/ 830 w 919"/>
                    <a:gd name="T69" fmla="*/ 344 h 1296"/>
                    <a:gd name="T70" fmla="*/ 810 w 919"/>
                    <a:gd name="T71" fmla="*/ 290 h 1296"/>
                    <a:gd name="T72" fmla="*/ 788 w 919"/>
                    <a:gd name="T73" fmla="*/ 240 h 1296"/>
                    <a:gd name="T74" fmla="*/ 763 w 919"/>
                    <a:gd name="T75" fmla="*/ 190 h 1296"/>
                    <a:gd name="T76" fmla="*/ 738 w 919"/>
                    <a:gd name="T77" fmla="*/ 140 h 1296"/>
                    <a:gd name="T78" fmla="*/ 710 w 919"/>
                    <a:gd name="T79" fmla="*/ 93 h 1296"/>
                    <a:gd name="T80" fmla="*/ 681 w 919"/>
                    <a:gd name="T81" fmla="*/ 45 h 1296"/>
                    <a:gd name="T82" fmla="*/ 649 w 919"/>
                    <a:gd name="T83" fmla="*/ 0 h 1296"/>
                    <a:gd name="T84" fmla="*/ 470 w 919"/>
                    <a:gd name="T85" fmla="*/ 431 h 1296"/>
                    <a:gd name="T86" fmla="*/ 0 w 919"/>
                    <a:gd name="T87" fmla="*/ 515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9" h="1296">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8" name="Freeform 16">
                  <a:extLst>
                    <a:ext uri="{FF2B5EF4-FFF2-40B4-BE49-F238E27FC236}">
                      <a16:creationId xmlns:a16="http://schemas.microsoft.com/office/drawing/2014/main" id="{A0CC7325-DF25-41DA-A130-1BF3629D2A53}"/>
                    </a:ext>
                  </a:extLst>
                </p:cNvPr>
                <p:cNvSpPr>
                  <a:spLocks/>
                </p:cNvSpPr>
                <p:nvPr/>
              </p:nvSpPr>
              <p:spPr bwMode="auto">
                <a:xfrm>
                  <a:off x="3567" y="2912"/>
                  <a:ext cx="1080" cy="1260"/>
                </a:xfrm>
                <a:custGeom>
                  <a:avLst/>
                  <a:gdLst>
                    <a:gd name="T0" fmla="*/ 1080 w 1080"/>
                    <a:gd name="T1" fmla="*/ 516 h 1260"/>
                    <a:gd name="T2" fmla="*/ 1080 w 1080"/>
                    <a:gd name="T3" fmla="*/ 516 h 1260"/>
                    <a:gd name="T4" fmla="*/ 1057 w 1080"/>
                    <a:gd name="T5" fmla="*/ 498 h 1260"/>
                    <a:gd name="T6" fmla="*/ 1032 w 1080"/>
                    <a:gd name="T7" fmla="*/ 480 h 1260"/>
                    <a:gd name="T8" fmla="*/ 1008 w 1080"/>
                    <a:gd name="T9" fmla="*/ 460 h 1260"/>
                    <a:gd name="T10" fmla="*/ 987 w 1080"/>
                    <a:gd name="T11" fmla="*/ 440 h 1260"/>
                    <a:gd name="T12" fmla="*/ 965 w 1080"/>
                    <a:gd name="T13" fmla="*/ 419 h 1260"/>
                    <a:gd name="T14" fmla="*/ 946 w 1080"/>
                    <a:gd name="T15" fmla="*/ 396 h 1260"/>
                    <a:gd name="T16" fmla="*/ 926 w 1080"/>
                    <a:gd name="T17" fmla="*/ 372 h 1260"/>
                    <a:gd name="T18" fmla="*/ 908 w 1080"/>
                    <a:gd name="T19" fmla="*/ 349 h 1260"/>
                    <a:gd name="T20" fmla="*/ 890 w 1080"/>
                    <a:gd name="T21" fmla="*/ 324 h 1260"/>
                    <a:gd name="T22" fmla="*/ 876 w 1080"/>
                    <a:gd name="T23" fmla="*/ 299 h 1260"/>
                    <a:gd name="T24" fmla="*/ 862 w 1080"/>
                    <a:gd name="T25" fmla="*/ 272 h 1260"/>
                    <a:gd name="T26" fmla="*/ 847 w 1080"/>
                    <a:gd name="T27" fmla="*/ 245 h 1260"/>
                    <a:gd name="T28" fmla="*/ 835 w 1080"/>
                    <a:gd name="T29" fmla="*/ 217 h 1260"/>
                    <a:gd name="T30" fmla="*/ 824 w 1080"/>
                    <a:gd name="T31" fmla="*/ 188 h 1260"/>
                    <a:gd name="T32" fmla="*/ 815 w 1080"/>
                    <a:gd name="T33" fmla="*/ 160 h 1260"/>
                    <a:gd name="T34" fmla="*/ 806 w 1080"/>
                    <a:gd name="T35" fmla="*/ 129 h 1260"/>
                    <a:gd name="T36" fmla="*/ 350 w 1080"/>
                    <a:gd name="T37" fmla="*/ 0 h 1260"/>
                    <a:gd name="T38" fmla="*/ 0 w 1080"/>
                    <a:gd name="T39" fmla="*/ 312 h 1260"/>
                    <a:gd name="T40" fmla="*/ 0 w 1080"/>
                    <a:gd name="T41" fmla="*/ 312 h 1260"/>
                    <a:gd name="T42" fmla="*/ 19 w 1080"/>
                    <a:gd name="T43" fmla="*/ 387 h 1260"/>
                    <a:gd name="T44" fmla="*/ 44 w 1080"/>
                    <a:gd name="T45" fmla="*/ 460 h 1260"/>
                    <a:gd name="T46" fmla="*/ 71 w 1080"/>
                    <a:gd name="T47" fmla="*/ 533 h 1260"/>
                    <a:gd name="T48" fmla="*/ 102 w 1080"/>
                    <a:gd name="T49" fmla="*/ 603 h 1260"/>
                    <a:gd name="T50" fmla="*/ 137 w 1080"/>
                    <a:gd name="T51" fmla="*/ 671 h 1260"/>
                    <a:gd name="T52" fmla="*/ 175 w 1080"/>
                    <a:gd name="T53" fmla="*/ 737 h 1260"/>
                    <a:gd name="T54" fmla="*/ 216 w 1080"/>
                    <a:gd name="T55" fmla="*/ 802 h 1260"/>
                    <a:gd name="T56" fmla="*/ 261 w 1080"/>
                    <a:gd name="T57" fmla="*/ 864 h 1260"/>
                    <a:gd name="T58" fmla="*/ 307 w 1080"/>
                    <a:gd name="T59" fmla="*/ 924 h 1260"/>
                    <a:gd name="T60" fmla="*/ 357 w 1080"/>
                    <a:gd name="T61" fmla="*/ 981 h 1260"/>
                    <a:gd name="T62" fmla="*/ 411 w 1080"/>
                    <a:gd name="T63" fmla="*/ 1034 h 1260"/>
                    <a:gd name="T64" fmla="*/ 466 w 1080"/>
                    <a:gd name="T65" fmla="*/ 1085 h 1260"/>
                    <a:gd name="T66" fmla="*/ 525 w 1080"/>
                    <a:gd name="T67" fmla="*/ 1135 h 1260"/>
                    <a:gd name="T68" fmla="*/ 586 w 1080"/>
                    <a:gd name="T69" fmla="*/ 1179 h 1260"/>
                    <a:gd name="T70" fmla="*/ 651 w 1080"/>
                    <a:gd name="T71" fmla="*/ 1221 h 1260"/>
                    <a:gd name="T72" fmla="*/ 715 w 1080"/>
                    <a:gd name="T73" fmla="*/ 1260 h 1260"/>
                    <a:gd name="T74" fmla="*/ 692 w 1080"/>
                    <a:gd name="T75" fmla="*/ 796 h 1260"/>
                    <a:gd name="T76" fmla="*/ 1080 w 1080"/>
                    <a:gd name="T77" fmla="*/ 516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0" h="126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19" name="Freeform 17">
                  <a:extLst>
                    <a:ext uri="{FF2B5EF4-FFF2-40B4-BE49-F238E27FC236}">
                      <a16:creationId xmlns:a16="http://schemas.microsoft.com/office/drawing/2014/main" id="{C78C0FE4-2D78-4236-8634-FF81277BD107}"/>
                    </a:ext>
                  </a:extLst>
                </p:cNvPr>
                <p:cNvSpPr>
                  <a:spLocks/>
                </p:cNvSpPr>
                <p:nvPr/>
              </p:nvSpPr>
              <p:spPr bwMode="auto">
                <a:xfrm>
                  <a:off x="5076" y="1422"/>
                  <a:ext cx="1063" cy="1059"/>
                </a:xfrm>
                <a:custGeom>
                  <a:avLst/>
                  <a:gdLst>
                    <a:gd name="T0" fmla="*/ 0 w 1063"/>
                    <a:gd name="T1" fmla="*/ 830 h 1059"/>
                    <a:gd name="T2" fmla="*/ 0 w 1063"/>
                    <a:gd name="T3" fmla="*/ 830 h 1059"/>
                    <a:gd name="T4" fmla="*/ 32 w 1063"/>
                    <a:gd name="T5" fmla="*/ 834 h 1059"/>
                    <a:gd name="T6" fmla="*/ 63 w 1063"/>
                    <a:gd name="T7" fmla="*/ 841 h 1059"/>
                    <a:gd name="T8" fmla="*/ 93 w 1063"/>
                    <a:gd name="T9" fmla="*/ 848 h 1059"/>
                    <a:gd name="T10" fmla="*/ 122 w 1063"/>
                    <a:gd name="T11" fmla="*/ 857 h 1059"/>
                    <a:gd name="T12" fmla="*/ 150 w 1063"/>
                    <a:gd name="T13" fmla="*/ 866 h 1059"/>
                    <a:gd name="T14" fmla="*/ 179 w 1063"/>
                    <a:gd name="T15" fmla="*/ 878 h 1059"/>
                    <a:gd name="T16" fmla="*/ 208 w 1063"/>
                    <a:gd name="T17" fmla="*/ 891 h 1059"/>
                    <a:gd name="T18" fmla="*/ 235 w 1063"/>
                    <a:gd name="T19" fmla="*/ 905 h 1059"/>
                    <a:gd name="T20" fmla="*/ 260 w 1063"/>
                    <a:gd name="T21" fmla="*/ 921 h 1059"/>
                    <a:gd name="T22" fmla="*/ 285 w 1063"/>
                    <a:gd name="T23" fmla="*/ 937 h 1059"/>
                    <a:gd name="T24" fmla="*/ 310 w 1063"/>
                    <a:gd name="T25" fmla="*/ 955 h 1059"/>
                    <a:gd name="T26" fmla="*/ 333 w 1063"/>
                    <a:gd name="T27" fmla="*/ 973 h 1059"/>
                    <a:gd name="T28" fmla="*/ 356 w 1063"/>
                    <a:gd name="T29" fmla="*/ 993 h 1059"/>
                    <a:gd name="T30" fmla="*/ 378 w 1063"/>
                    <a:gd name="T31" fmla="*/ 1014 h 1059"/>
                    <a:gd name="T32" fmla="*/ 397 w 1063"/>
                    <a:gd name="T33" fmla="*/ 1036 h 1059"/>
                    <a:gd name="T34" fmla="*/ 417 w 1063"/>
                    <a:gd name="T35" fmla="*/ 1059 h 1059"/>
                    <a:gd name="T36" fmla="*/ 882 w 1063"/>
                    <a:gd name="T37" fmla="*/ 977 h 1059"/>
                    <a:gd name="T38" fmla="*/ 1063 w 1063"/>
                    <a:gd name="T39" fmla="*/ 542 h 1059"/>
                    <a:gd name="T40" fmla="*/ 1063 w 1063"/>
                    <a:gd name="T41" fmla="*/ 542 h 1059"/>
                    <a:gd name="T42" fmla="*/ 1014 w 1063"/>
                    <a:gd name="T43" fmla="*/ 485 h 1059"/>
                    <a:gd name="T44" fmla="*/ 963 w 1063"/>
                    <a:gd name="T45" fmla="*/ 429 h 1059"/>
                    <a:gd name="T46" fmla="*/ 909 w 1063"/>
                    <a:gd name="T47" fmla="*/ 377 h 1059"/>
                    <a:gd name="T48" fmla="*/ 852 w 1063"/>
                    <a:gd name="T49" fmla="*/ 329 h 1059"/>
                    <a:gd name="T50" fmla="*/ 793 w 1063"/>
                    <a:gd name="T51" fmla="*/ 282 h 1059"/>
                    <a:gd name="T52" fmla="*/ 730 w 1063"/>
                    <a:gd name="T53" fmla="*/ 240 h 1059"/>
                    <a:gd name="T54" fmla="*/ 666 w 1063"/>
                    <a:gd name="T55" fmla="*/ 200 h 1059"/>
                    <a:gd name="T56" fmla="*/ 599 w 1063"/>
                    <a:gd name="T57" fmla="*/ 163 h 1059"/>
                    <a:gd name="T58" fmla="*/ 531 w 1063"/>
                    <a:gd name="T59" fmla="*/ 129 h 1059"/>
                    <a:gd name="T60" fmla="*/ 462 w 1063"/>
                    <a:gd name="T61" fmla="*/ 100 h 1059"/>
                    <a:gd name="T62" fmla="*/ 388 w 1063"/>
                    <a:gd name="T63" fmla="*/ 73 h 1059"/>
                    <a:gd name="T64" fmla="*/ 315 w 1063"/>
                    <a:gd name="T65" fmla="*/ 50 h 1059"/>
                    <a:gd name="T66" fmla="*/ 240 w 1063"/>
                    <a:gd name="T67" fmla="*/ 32 h 1059"/>
                    <a:gd name="T68" fmla="*/ 163 w 1063"/>
                    <a:gd name="T69" fmla="*/ 18 h 1059"/>
                    <a:gd name="T70" fmla="*/ 84 w 1063"/>
                    <a:gd name="T71" fmla="*/ 7 h 1059"/>
                    <a:gd name="T72" fmla="*/ 45 w 1063"/>
                    <a:gd name="T73" fmla="*/ 2 h 1059"/>
                    <a:gd name="T74" fmla="*/ 6 w 1063"/>
                    <a:gd name="T75" fmla="*/ 0 h 1059"/>
                    <a:gd name="T76" fmla="*/ 229 w 1063"/>
                    <a:gd name="T77" fmla="*/ 408 h 1059"/>
                    <a:gd name="T78" fmla="*/ 0 w 1063"/>
                    <a:gd name="T79" fmla="*/ 83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1059">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8" name="Freeform 18">
                  <a:extLst>
                    <a:ext uri="{FF2B5EF4-FFF2-40B4-BE49-F238E27FC236}">
                      <a16:creationId xmlns:a16="http://schemas.microsoft.com/office/drawing/2014/main" id="{B36CA0EB-A975-4E4E-ADB7-BEBC49005129}"/>
                    </a:ext>
                  </a:extLst>
                </p:cNvPr>
                <p:cNvSpPr>
                  <a:spLocks/>
                </p:cNvSpPr>
                <p:nvPr/>
              </p:nvSpPr>
              <p:spPr bwMode="auto">
                <a:xfrm>
                  <a:off x="4341" y="3471"/>
                  <a:ext cx="1215" cy="887"/>
                </a:xfrm>
                <a:custGeom>
                  <a:avLst/>
                  <a:gdLst>
                    <a:gd name="T0" fmla="*/ 859 w 1215"/>
                    <a:gd name="T1" fmla="*/ 26 h 887"/>
                    <a:gd name="T2" fmla="*/ 859 w 1215"/>
                    <a:gd name="T3" fmla="*/ 26 h 887"/>
                    <a:gd name="T4" fmla="*/ 810 w 1215"/>
                    <a:gd name="T5" fmla="*/ 41 h 887"/>
                    <a:gd name="T6" fmla="*/ 760 w 1215"/>
                    <a:gd name="T7" fmla="*/ 51 h 887"/>
                    <a:gd name="T8" fmla="*/ 708 w 1215"/>
                    <a:gd name="T9" fmla="*/ 57 h 887"/>
                    <a:gd name="T10" fmla="*/ 683 w 1215"/>
                    <a:gd name="T11" fmla="*/ 59 h 887"/>
                    <a:gd name="T12" fmla="*/ 657 w 1215"/>
                    <a:gd name="T13" fmla="*/ 60 h 887"/>
                    <a:gd name="T14" fmla="*/ 657 w 1215"/>
                    <a:gd name="T15" fmla="*/ 60 h 887"/>
                    <a:gd name="T16" fmla="*/ 621 w 1215"/>
                    <a:gd name="T17" fmla="*/ 59 h 887"/>
                    <a:gd name="T18" fmla="*/ 585 w 1215"/>
                    <a:gd name="T19" fmla="*/ 55 h 887"/>
                    <a:gd name="T20" fmla="*/ 549 w 1215"/>
                    <a:gd name="T21" fmla="*/ 51 h 887"/>
                    <a:gd name="T22" fmla="*/ 515 w 1215"/>
                    <a:gd name="T23" fmla="*/ 44 h 887"/>
                    <a:gd name="T24" fmla="*/ 481 w 1215"/>
                    <a:gd name="T25" fmla="*/ 35 h 887"/>
                    <a:gd name="T26" fmla="*/ 449 w 1215"/>
                    <a:gd name="T27" fmla="*/ 25 h 887"/>
                    <a:gd name="T28" fmla="*/ 417 w 1215"/>
                    <a:gd name="T29" fmla="*/ 14 h 887"/>
                    <a:gd name="T30" fmla="*/ 386 w 1215"/>
                    <a:gd name="T31" fmla="*/ 0 h 887"/>
                    <a:gd name="T32" fmla="*/ 0 w 1215"/>
                    <a:gd name="T33" fmla="*/ 277 h 887"/>
                    <a:gd name="T34" fmla="*/ 25 w 1215"/>
                    <a:gd name="T35" fmla="*/ 746 h 887"/>
                    <a:gd name="T36" fmla="*/ 25 w 1215"/>
                    <a:gd name="T37" fmla="*/ 746 h 887"/>
                    <a:gd name="T38" fmla="*/ 63 w 1215"/>
                    <a:gd name="T39" fmla="*/ 762 h 887"/>
                    <a:gd name="T40" fmla="*/ 98 w 1215"/>
                    <a:gd name="T41" fmla="*/ 778 h 887"/>
                    <a:gd name="T42" fmla="*/ 136 w 1215"/>
                    <a:gd name="T43" fmla="*/ 792 h 887"/>
                    <a:gd name="T44" fmla="*/ 174 w 1215"/>
                    <a:gd name="T45" fmla="*/ 805 h 887"/>
                    <a:gd name="T46" fmla="*/ 211 w 1215"/>
                    <a:gd name="T47" fmla="*/ 819 h 887"/>
                    <a:gd name="T48" fmla="*/ 250 w 1215"/>
                    <a:gd name="T49" fmla="*/ 830 h 887"/>
                    <a:gd name="T50" fmla="*/ 288 w 1215"/>
                    <a:gd name="T51" fmla="*/ 840 h 887"/>
                    <a:gd name="T52" fmla="*/ 327 w 1215"/>
                    <a:gd name="T53" fmla="*/ 849 h 887"/>
                    <a:gd name="T54" fmla="*/ 369 w 1215"/>
                    <a:gd name="T55" fmla="*/ 858 h 887"/>
                    <a:gd name="T56" fmla="*/ 408 w 1215"/>
                    <a:gd name="T57" fmla="*/ 866 h 887"/>
                    <a:gd name="T58" fmla="*/ 449 w 1215"/>
                    <a:gd name="T59" fmla="*/ 873 h 887"/>
                    <a:gd name="T60" fmla="*/ 490 w 1215"/>
                    <a:gd name="T61" fmla="*/ 878 h 887"/>
                    <a:gd name="T62" fmla="*/ 531 w 1215"/>
                    <a:gd name="T63" fmla="*/ 882 h 887"/>
                    <a:gd name="T64" fmla="*/ 572 w 1215"/>
                    <a:gd name="T65" fmla="*/ 885 h 887"/>
                    <a:gd name="T66" fmla="*/ 615 w 1215"/>
                    <a:gd name="T67" fmla="*/ 887 h 887"/>
                    <a:gd name="T68" fmla="*/ 657 w 1215"/>
                    <a:gd name="T69" fmla="*/ 887 h 887"/>
                    <a:gd name="T70" fmla="*/ 657 w 1215"/>
                    <a:gd name="T71" fmla="*/ 887 h 887"/>
                    <a:gd name="T72" fmla="*/ 730 w 1215"/>
                    <a:gd name="T73" fmla="*/ 885 h 887"/>
                    <a:gd name="T74" fmla="*/ 803 w 1215"/>
                    <a:gd name="T75" fmla="*/ 880 h 887"/>
                    <a:gd name="T76" fmla="*/ 875 w 1215"/>
                    <a:gd name="T77" fmla="*/ 871 h 887"/>
                    <a:gd name="T78" fmla="*/ 946 w 1215"/>
                    <a:gd name="T79" fmla="*/ 858 h 887"/>
                    <a:gd name="T80" fmla="*/ 1014 w 1215"/>
                    <a:gd name="T81" fmla="*/ 842 h 887"/>
                    <a:gd name="T82" fmla="*/ 1082 w 1215"/>
                    <a:gd name="T83" fmla="*/ 824 h 887"/>
                    <a:gd name="T84" fmla="*/ 1150 w 1215"/>
                    <a:gd name="T85" fmla="*/ 803 h 887"/>
                    <a:gd name="T86" fmla="*/ 1215 w 1215"/>
                    <a:gd name="T87" fmla="*/ 778 h 887"/>
                    <a:gd name="T88" fmla="*/ 835 w 1215"/>
                    <a:gd name="T89" fmla="*/ 506 h 887"/>
                    <a:gd name="T90" fmla="*/ 859 w 1215"/>
                    <a:gd name="T91" fmla="*/ 26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5" h="887">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29" name="Freeform 19">
                  <a:extLst>
                    <a:ext uri="{FF2B5EF4-FFF2-40B4-BE49-F238E27FC236}">
                      <a16:creationId xmlns:a16="http://schemas.microsoft.com/office/drawing/2014/main" id="{8F083BE2-7D93-4B1A-BB89-7654A9C6D0E3}"/>
                    </a:ext>
                  </a:extLst>
                </p:cNvPr>
                <p:cNvSpPr>
                  <a:spLocks/>
                </p:cNvSpPr>
                <p:nvPr/>
              </p:nvSpPr>
              <p:spPr bwMode="auto">
                <a:xfrm>
                  <a:off x="5260" y="3111"/>
                  <a:ext cx="1149" cy="1098"/>
                </a:xfrm>
                <a:custGeom>
                  <a:avLst/>
                  <a:gdLst>
                    <a:gd name="T0" fmla="*/ 1149 w 1149"/>
                    <a:gd name="T1" fmla="*/ 186 h 1098"/>
                    <a:gd name="T2" fmla="*/ 700 w 1149"/>
                    <a:gd name="T3" fmla="*/ 315 h 1098"/>
                    <a:gd name="T4" fmla="*/ 340 w 1149"/>
                    <a:gd name="T5" fmla="*/ 0 h 1098"/>
                    <a:gd name="T6" fmla="*/ 340 w 1149"/>
                    <a:gd name="T7" fmla="*/ 0 h 1098"/>
                    <a:gd name="T8" fmla="*/ 330 w 1149"/>
                    <a:gd name="T9" fmla="*/ 28 h 1098"/>
                    <a:gd name="T10" fmla="*/ 317 w 1149"/>
                    <a:gd name="T11" fmla="*/ 55 h 1098"/>
                    <a:gd name="T12" fmla="*/ 303 w 1149"/>
                    <a:gd name="T13" fmla="*/ 84 h 1098"/>
                    <a:gd name="T14" fmla="*/ 287 w 1149"/>
                    <a:gd name="T15" fmla="*/ 109 h 1098"/>
                    <a:gd name="T16" fmla="*/ 271 w 1149"/>
                    <a:gd name="T17" fmla="*/ 136 h 1098"/>
                    <a:gd name="T18" fmla="*/ 253 w 1149"/>
                    <a:gd name="T19" fmla="*/ 161 h 1098"/>
                    <a:gd name="T20" fmla="*/ 235 w 1149"/>
                    <a:gd name="T21" fmla="*/ 184 h 1098"/>
                    <a:gd name="T22" fmla="*/ 215 w 1149"/>
                    <a:gd name="T23" fmla="*/ 207 h 1098"/>
                    <a:gd name="T24" fmla="*/ 194 w 1149"/>
                    <a:gd name="T25" fmla="*/ 229 h 1098"/>
                    <a:gd name="T26" fmla="*/ 172 w 1149"/>
                    <a:gd name="T27" fmla="*/ 250 h 1098"/>
                    <a:gd name="T28" fmla="*/ 149 w 1149"/>
                    <a:gd name="T29" fmla="*/ 270 h 1098"/>
                    <a:gd name="T30" fmla="*/ 126 w 1149"/>
                    <a:gd name="T31" fmla="*/ 288 h 1098"/>
                    <a:gd name="T32" fmla="*/ 102 w 1149"/>
                    <a:gd name="T33" fmla="*/ 306 h 1098"/>
                    <a:gd name="T34" fmla="*/ 76 w 1149"/>
                    <a:gd name="T35" fmla="*/ 324 h 1098"/>
                    <a:gd name="T36" fmla="*/ 51 w 1149"/>
                    <a:gd name="T37" fmla="*/ 338 h 1098"/>
                    <a:gd name="T38" fmla="*/ 24 w 1149"/>
                    <a:gd name="T39" fmla="*/ 352 h 1098"/>
                    <a:gd name="T40" fmla="*/ 0 w 1149"/>
                    <a:gd name="T41" fmla="*/ 825 h 1098"/>
                    <a:gd name="T42" fmla="*/ 383 w 1149"/>
                    <a:gd name="T43" fmla="*/ 1098 h 1098"/>
                    <a:gd name="T44" fmla="*/ 383 w 1149"/>
                    <a:gd name="T45" fmla="*/ 1098 h 1098"/>
                    <a:gd name="T46" fmla="*/ 451 w 1149"/>
                    <a:gd name="T47" fmla="*/ 1063 h 1098"/>
                    <a:gd name="T48" fmla="*/ 516 w 1149"/>
                    <a:gd name="T49" fmla="*/ 1023 h 1098"/>
                    <a:gd name="T50" fmla="*/ 580 w 1149"/>
                    <a:gd name="T51" fmla="*/ 982 h 1098"/>
                    <a:gd name="T52" fmla="*/ 641 w 1149"/>
                    <a:gd name="T53" fmla="*/ 936 h 1098"/>
                    <a:gd name="T54" fmla="*/ 700 w 1149"/>
                    <a:gd name="T55" fmla="*/ 887 h 1098"/>
                    <a:gd name="T56" fmla="*/ 757 w 1149"/>
                    <a:gd name="T57" fmla="*/ 835 h 1098"/>
                    <a:gd name="T58" fmla="*/ 811 w 1149"/>
                    <a:gd name="T59" fmla="*/ 782 h 1098"/>
                    <a:gd name="T60" fmla="*/ 861 w 1149"/>
                    <a:gd name="T61" fmla="*/ 725 h 1098"/>
                    <a:gd name="T62" fmla="*/ 907 w 1149"/>
                    <a:gd name="T63" fmla="*/ 665 h 1098"/>
                    <a:gd name="T64" fmla="*/ 952 w 1149"/>
                    <a:gd name="T65" fmla="*/ 603 h 1098"/>
                    <a:gd name="T66" fmla="*/ 993 w 1149"/>
                    <a:gd name="T67" fmla="*/ 540 h 1098"/>
                    <a:gd name="T68" fmla="*/ 1032 w 1149"/>
                    <a:gd name="T69" fmla="*/ 472 h 1098"/>
                    <a:gd name="T70" fmla="*/ 1066 w 1149"/>
                    <a:gd name="T71" fmla="*/ 404 h 1098"/>
                    <a:gd name="T72" fmla="*/ 1099 w 1149"/>
                    <a:gd name="T73" fmla="*/ 333 h 1098"/>
                    <a:gd name="T74" fmla="*/ 1126 w 1149"/>
                    <a:gd name="T75" fmla="*/ 261 h 1098"/>
                    <a:gd name="T76" fmla="*/ 1149 w 1149"/>
                    <a:gd name="T77" fmla="*/ 186 h 1098"/>
                    <a:gd name="T78" fmla="*/ 1149 w 1149"/>
                    <a:gd name="T79" fmla="*/ 186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9" h="1098">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0" name="Freeform 20">
                  <a:extLst>
                    <a:ext uri="{FF2B5EF4-FFF2-40B4-BE49-F238E27FC236}">
                      <a16:creationId xmlns:a16="http://schemas.microsoft.com/office/drawing/2014/main" id="{CDDBCE0C-0C77-401D-BED8-8FA284B621D6}"/>
                    </a:ext>
                  </a:extLst>
                </p:cNvPr>
                <p:cNvSpPr>
                  <a:spLocks/>
                </p:cNvSpPr>
                <p:nvPr/>
              </p:nvSpPr>
              <p:spPr bwMode="auto">
                <a:xfrm>
                  <a:off x="3529" y="1980"/>
                  <a:ext cx="961" cy="1151"/>
                </a:xfrm>
                <a:custGeom>
                  <a:avLst/>
                  <a:gdLst>
                    <a:gd name="T0" fmla="*/ 830 w 961"/>
                    <a:gd name="T1" fmla="*/ 972 h 1151"/>
                    <a:gd name="T2" fmla="*/ 830 w 961"/>
                    <a:gd name="T3" fmla="*/ 972 h 1151"/>
                    <a:gd name="T4" fmla="*/ 828 w 961"/>
                    <a:gd name="T5" fmla="*/ 941 h 1151"/>
                    <a:gd name="T6" fmla="*/ 826 w 961"/>
                    <a:gd name="T7" fmla="*/ 909 h 1151"/>
                    <a:gd name="T8" fmla="*/ 826 w 961"/>
                    <a:gd name="T9" fmla="*/ 909 h 1151"/>
                    <a:gd name="T10" fmla="*/ 828 w 961"/>
                    <a:gd name="T11" fmla="*/ 880 h 1151"/>
                    <a:gd name="T12" fmla="*/ 830 w 961"/>
                    <a:gd name="T13" fmla="*/ 854 h 1151"/>
                    <a:gd name="T14" fmla="*/ 832 w 961"/>
                    <a:gd name="T15" fmla="*/ 827 h 1151"/>
                    <a:gd name="T16" fmla="*/ 835 w 961"/>
                    <a:gd name="T17" fmla="*/ 800 h 1151"/>
                    <a:gd name="T18" fmla="*/ 841 w 961"/>
                    <a:gd name="T19" fmla="*/ 775 h 1151"/>
                    <a:gd name="T20" fmla="*/ 846 w 961"/>
                    <a:gd name="T21" fmla="*/ 748 h 1151"/>
                    <a:gd name="T22" fmla="*/ 853 w 961"/>
                    <a:gd name="T23" fmla="*/ 723 h 1151"/>
                    <a:gd name="T24" fmla="*/ 862 w 961"/>
                    <a:gd name="T25" fmla="*/ 698 h 1151"/>
                    <a:gd name="T26" fmla="*/ 882 w 961"/>
                    <a:gd name="T27" fmla="*/ 650 h 1151"/>
                    <a:gd name="T28" fmla="*/ 903 w 961"/>
                    <a:gd name="T29" fmla="*/ 603 h 1151"/>
                    <a:gd name="T30" fmla="*/ 930 w 961"/>
                    <a:gd name="T31" fmla="*/ 558 h 1151"/>
                    <a:gd name="T32" fmla="*/ 961 w 961"/>
                    <a:gd name="T33" fmla="*/ 517 h 1151"/>
                    <a:gd name="T34" fmla="*/ 774 w 961"/>
                    <a:gd name="T35" fmla="*/ 79 h 1151"/>
                    <a:gd name="T36" fmla="*/ 315 w 961"/>
                    <a:gd name="T37" fmla="*/ 0 h 1151"/>
                    <a:gd name="T38" fmla="*/ 315 w 961"/>
                    <a:gd name="T39" fmla="*/ 0 h 1151"/>
                    <a:gd name="T40" fmla="*/ 279 w 961"/>
                    <a:gd name="T41" fmla="*/ 47 h 1151"/>
                    <a:gd name="T42" fmla="*/ 245 w 961"/>
                    <a:gd name="T43" fmla="*/ 97 h 1151"/>
                    <a:gd name="T44" fmla="*/ 213 w 961"/>
                    <a:gd name="T45" fmla="*/ 147 h 1151"/>
                    <a:gd name="T46" fmla="*/ 182 w 961"/>
                    <a:gd name="T47" fmla="*/ 199 h 1151"/>
                    <a:gd name="T48" fmla="*/ 154 w 961"/>
                    <a:gd name="T49" fmla="*/ 252 h 1151"/>
                    <a:gd name="T50" fmla="*/ 129 w 961"/>
                    <a:gd name="T51" fmla="*/ 306 h 1151"/>
                    <a:gd name="T52" fmla="*/ 106 w 961"/>
                    <a:gd name="T53" fmla="*/ 361 h 1151"/>
                    <a:gd name="T54" fmla="*/ 84 w 961"/>
                    <a:gd name="T55" fmla="*/ 419 h 1151"/>
                    <a:gd name="T56" fmla="*/ 64 w 961"/>
                    <a:gd name="T57" fmla="*/ 478 h 1151"/>
                    <a:gd name="T58" fmla="*/ 48 w 961"/>
                    <a:gd name="T59" fmla="*/ 537 h 1151"/>
                    <a:gd name="T60" fmla="*/ 34 w 961"/>
                    <a:gd name="T61" fmla="*/ 596 h 1151"/>
                    <a:gd name="T62" fmla="*/ 21 w 961"/>
                    <a:gd name="T63" fmla="*/ 657 h 1151"/>
                    <a:gd name="T64" fmla="*/ 13 w 961"/>
                    <a:gd name="T65" fmla="*/ 719 h 1151"/>
                    <a:gd name="T66" fmla="*/ 5 w 961"/>
                    <a:gd name="T67" fmla="*/ 782 h 1151"/>
                    <a:gd name="T68" fmla="*/ 2 w 961"/>
                    <a:gd name="T69" fmla="*/ 845 h 1151"/>
                    <a:gd name="T70" fmla="*/ 0 w 961"/>
                    <a:gd name="T71" fmla="*/ 909 h 1151"/>
                    <a:gd name="T72" fmla="*/ 0 w 961"/>
                    <a:gd name="T73" fmla="*/ 909 h 1151"/>
                    <a:gd name="T74" fmla="*/ 2 w 961"/>
                    <a:gd name="T75" fmla="*/ 970 h 1151"/>
                    <a:gd name="T76" fmla="*/ 5 w 961"/>
                    <a:gd name="T77" fmla="*/ 1031 h 1151"/>
                    <a:gd name="T78" fmla="*/ 11 w 961"/>
                    <a:gd name="T79" fmla="*/ 1092 h 1151"/>
                    <a:gd name="T80" fmla="*/ 20 w 961"/>
                    <a:gd name="T81" fmla="*/ 1151 h 1151"/>
                    <a:gd name="T82" fmla="*/ 367 w 961"/>
                    <a:gd name="T83" fmla="*/ 843 h 1151"/>
                    <a:gd name="T84" fmla="*/ 830 w 961"/>
                    <a:gd name="T85" fmla="*/ 972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1151">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sp>
              <p:nvSpPr>
                <p:cNvPr id="31" name="Freeform 21">
                  <a:extLst>
                    <a:ext uri="{FF2B5EF4-FFF2-40B4-BE49-F238E27FC236}">
                      <a16:creationId xmlns:a16="http://schemas.microsoft.com/office/drawing/2014/main" id="{10AF4FF6-FCE6-4B93-9694-1E74CFA377DC}"/>
                    </a:ext>
                  </a:extLst>
                </p:cNvPr>
                <p:cNvSpPr>
                  <a:spLocks/>
                </p:cNvSpPr>
                <p:nvPr/>
              </p:nvSpPr>
              <p:spPr bwMode="auto">
                <a:xfrm>
                  <a:off x="3905" y="1420"/>
                  <a:ext cx="1307" cy="1009"/>
                </a:xfrm>
                <a:custGeom>
                  <a:avLst/>
                  <a:gdLst>
                    <a:gd name="T0" fmla="*/ 644 w 1307"/>
                    <a:gd name="T1" fmla="*/ 1009 h 1009"/>
                    <a:gd name="T2" fmla="*/ 644 w 1307"/>
                    <a:gd name="T3" fmla="*/ 1009 h 1009"/>
                    <a:gd name="T4" fmla="*/ 665 w 1307"/>
                    <a:gd name="T5" fmla="*/ 989 h 1009"/>
                    <a:gd name="T6" fmla="*/ 688 w 1307"/>
                    <a:gd name="T7" fmla="*/ 970 h 1009"/>
                    <a:gd name="T8" fmla="*/ 712 w 1307"/>
                    <a:gd name="T9" fmla="*/ 952 h 1009"/>
                    <a:gd name="T10" fmla="*/ 737 w 1307"/>
                    <a:gd name="T11" fmla="*/ 934 h 1009"/>
                    <a:gd name="T12" fmla="*/ 762 w 1307"/>
                    <a:gd name="T13" fmla="*/ 918 h 1009"/>
                    <a:gd name="T14" fmla="*/ 787 w 1307"/>
                    <a:gd name="T15" fmla="*/ 904 h 1009"/>
                    <a:gd name="T16" fmla="*/ 813 w 1307"/>
                    <a:gd name="T17" fmla="*/ 889 h 1009"/>
                    <a:gd name="T18" fmla="*/ 842 w 1307"/>
                    <a:gd name="T19" fmla="*/ 877 h 1009"/>
                    <a:gd name="T20" fmla="*/ 869 w 1307"/>
                    <a:gd name="T21" fmla="*/ 866 h 1009"/>
                    <a:gd name="T22" fmla="*/ 898 w 1307"/>
                    <a:gd name="T23" fmla="*/ 857 h 1009"/>
                    <a:gd name="T24" fmla="*/ 928 w 1307"/>
                    <a:gd name="T25" fmla="*/ 848 h 1009"/>
                    <a:gd name="T26" fmla="*/ 957 w 1307"/>
                    <a:gd name="T27" fmla="*/ 841 h 1009"/>
                    <a:gd name="T28" fmla="*/ 987 w 1307"/>
                    <a:gd name="T29" fmla="*/ 836 h 1009"/>
                    <a:gd name="T30" fmla="*/ 1019 w 1307"/>
                    <a:gd name="T31" fmla="*/ 830 h 1009"/>
                    <a:gd name="T32" fmla="*/ 1050 w 1307"/>
                    <a:gd name="T33" fmla="*/ 828 h 1009"/>
                    <a:gd name="T34" fmla="*/ 1082 w 1307"/>
                    <a:gd name="T35" fmla="*/ 827 h 1009"/>
                    <a:gd name="T36" fmla="*/ 1307 w 1307"/>
                    <a:gd name="T37" fmla="*/ 410 h 1009"/>
                    <a:gd name="T38" fmla="*/ 1082 w 1307"/>
                    <a:gd name="T39" fmla="*/ 0 h 1009"/>
                    <a:gd name="T40" fmla="*/ 1082 w 1307"/>
                    <a:gd name="T41" fmla="*/ 0 h 1009"/>
                    <a:gd name="T42" fmla="*/ 1042 w 1307"/>
                    <a:gd name="T43" fmla="*/ 0 h 1009"/>
                    <a:gd name="T44" fmla="*/ 1001 w 1307"/>
                    <a:gd name="T45" fmla="*/ 2 h 1009"/>
                    <a:gd name="T46" fmla="*/ 923 w 1307"/>
                    <a:gd name="T47" fmla="*/ 9 h 1009"/>
                    <a:gd name="T48" fmla="*/ 846 w 1307"/>
                    <a:gd name="T49" fmla="*/ 20 h 1009"/>
                    <a:gd name="T50" fmla="*/ 769 w 1307"/>
                    <a:gd name="T51" fmla="*/ 36 h 1009"/>
                    <a:gd name="T52" fmla="*/ 694 w 1307"/>
                    <a:gd name="T53" fmla="*/ 54 h 1009"/>
                    <a:gd name="T54" fmla="*/ 620 w 1307"/>
                    <a:gd name="T55" fmla="*/ 77 h 1009"/>
                    <a:gd name="T56" fmla="*/ 549 w 1307"/>
                    <a:gd name="T57" fmla="*/ 104 h 1009"/>
                    <a:gd name="T58" fmla="*/ 479 w 1307"/>
                    <a:gd name="T59" fmla="*/ 132 h 1009"/>
                    <a:gd name="T60" fmla="*/ 411 w 1307"/>
                    <a:gd name="T61" fmla="*/ 166 h 1009"/>
                    <a:gd name="T62" fmla="*/ 347 w 1307"/>
                    <a:gd name="T63" fmla="*/ 202 h 1009"/>
                    <a:gd name="T64" fmla="*/ 282 w 1307"/>
                    <a:gd name="T65" fmla="*/ 243 h 1009"/>
                    <a:gd name="T66" fmla="*/ 221 w 1307"/>
                    <a:gd name="T67" fmla="*/ 286 h 1009"/>
                    <a:gd name="T68" fmla="*/ 161 w 1307"/>
                    <a:gd name="T69" fmla="*/ 333 h 1009"/>
                    <a:gd name="T70" fmla="*/ 105 w 1307"/>
                    <a:gd name="T71" fmla="*/ 381 h 1009"/>
                    <a:gd name="T72" fmla="*/ 51 w 1307"/>
                    <a:gd name="T73" fmla="*/ 433 h 1009"/>
                    <a:gd name="T74" fmla="*/ 0 w 1307"/>
                    <a:gd name="T75" fmla="*/ 487 h 1009"/>
                    <a:gd name="T76" fmla="*/ 456 w 1307"/>
                    <a:gd name="T77" fmla="*/ 567 h 1009"/>
                    <a:gd name="T78" fmla="*/ 644 w 1307"/>
                    <a:gd name="T79"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7" h="1009">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Open Sans" panose="020B0606030504020204"/>
                  </a:endParaRPr>
                </a:p>
              </p:txBody>
            </p:sp>
          </p:grpSp>
          <p:sp>
            <p:nvSpPr>
              <p:cNvPr id="15" name="Oval 14">
                <a:extLst>
                  <a:ext uri="{FF2B5EF4-FFF2-40B4-BE49-F238E27FC236}">
                    <a16:creationId xmlns:a16="http://schemas.microsoft.com/office/drawing/2014/main" id="{18473877-D9F2-4D22-ADE1-652DACF7193A}"/>
                  </a:ext>
                </a:extLst>
              </p:cNvPr>
              <p:cNvSpPr/>
              <p:nvPr/>
            </p:nvSpPr>
            <p:spPr>
              <a:xfrm>
                <a:off x="7063893" y="3728308"/>
                <a:ext cx="1793126" cy="1721119"/>
              </a:xfrm>
              <a:prstGeom prst="ellipse">
                <a:avLst/>
              </a:pr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Semibold" panose="020B0706030804020204" pitchFamily="34" charset="0"/>
                    <a:cs typeface="Open Sans Semibold" panose="020B0706030804020204" pitchFamily="34" charset="0"/>
                  </a:rPr>
                  <a:t>Machine Learning</a:t>
                </a:r>
              </a:p>
            </p:txBody>
          </p:sp>
        </p:grpSp>
        <p:sp>
          <p:nvSpPr>
            <p:cNvPr id="32" name="Rectangle 31">
              <a:extLst>
                <a:ext uri="{FF2B5EF4-FFF2-40B4-BE49-F238E27FC236}">
                  <a16:creationId xmlns:a16="http://schemas.microsoft.com/office/drawing/2014/main" id="{121FBC5C-A7F6-41C7-807B-36576FBB8A9B}"/>
                </a:ext>
              </a:extLst>
            </p:cNvPr>
            <p:cNvSpPr/>
            <p:nvPr/>
          </p:nvSpPr>
          <p:spPr>
            <a:xfrm>
              <a:off x="4100015" y="2719512"/>
              <a:ext cx="2056973"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Decision making</a:t>
              </a:r>
            </a:p>
          </p:txBody>
        </p:sp>
        <p:sp>
          <p:nvSpPr>
            <p:cNvPr id="33" name="Rectangle 32">
              <a:extLst>
                <a:ext uri="{FF2B5EF4-FFF2-40B4-BE49-F238E27FC236}">
                  <a16:creationId xmlns:a16="http://schemas.microsoft.com/office/drawing/2014/main" id="{9897E6B9-1F43-4D77-A412-4BC6851BF273}"/>
                </a:ext>
              </a:extLst>
            </p:cNvPr>
            <p:cNvSpPr/>
            <p:nvPr/>
          </p:nvSpPr>
          <p:spPr>
            <a:xfrm>
              <a:off x="10910158" y="4377204"/>
              <a:ext cx="183697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Categorization</a:t>
              </a:r>
            </a:p>
          </p:txBody>
        </p:sp>
        <p:sp>
          <p:nvSpPr>
            <p:cNvPr id="34" name="Rectangle 33">
              <a:extLst>
                <a:ext uri="{FF2B5EF4-FFF2-40B4-BE49-F238E27FC236}">
                  <a16:creationId xmlns:a16="http://schemas.microsoft.com/office/drawing/2014/main" id="{B63713B7-B8EC-4EF9-A9E0-1A187A5B8B95}"/>
                </a:ext>
              </a:extLst>
            </p:cNvPr>
            <p:cNvSpPr/>
            <p:nvPr/>
          </p:nvSpPr>
          <p:spPr>
            <a:xfrm>
              <a:off x="7239399" y="7976233"/>
              <a:ext cx="1757148"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Trend analysis</a:t>
              </a:r>
            </a:p>
          </p:txBody>
        </p:sp>
        <p:sp>
          <p:nvSpPr>
            <p:cNvPr id="35" name="Rectangle 34">
              <a:extLst>
                <a:ext uri="{FF2B5EF4-FFF2-40B4-BE49-F238E27FC236}">
                  <a16:creationId xmlns:a16="http://schemas.microsoft.com/office/drawing/2014/main" id="{09B52D78-EB89-4268-B18A-8C6A1DD8A226}"/>
                </a:ext>
              </a:extLst>
            </p:cNvPr>
            <p:cNvSpPr/>
            <p:nvPr/>
          </p:nvSpPr>
          <p:spPr>
            <a:xfrm>
              <a:off x="3040283" y="6542999"/>
              <a:ext cx="232268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Anomaly detection</a:t>
              </a:r>
            </a:p>
          </p:txBody>
        </p:sp>
        <p:sp>
          <p:nvSpPr>
            <p:cNvPr id="36" name="Rectangle 35">
              <a:extLst>
                <a:ext uri="{FF2B5EF4-FFF2-40B4-BE49-F238E27FC236}">
                  <a16:creationId xmlns:a16="http://schemas.microsoft.com/office/drawing/2014/main" id="{DC8FFEAF-CCF2-4EB0-BCC6-389BCB392674}"/>
                </a:ext>
              </a:extLst>
            </p:cNvPr>
            <p:cNvSpPr/>
            <p:nvPr/>
          </p:nvSpPr>
          <p:spPr>
            <a:xfrm>
              <a:off x="9687423" y="2750860"/>
              <a:ext cx="1653017"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Classification</a:t>
              </a:r>
            </a:p>
          </p:txBody>
        </p:sp>
        <p:sp>
          <p:nvSpPr>
            <p:cNvPr id="37" name="Rectangle 36">
              <a:extLst>
                <a:ext uri="{FF2B5EF4-FFF2-40B4-BE49-F238E27FC236}">
                  <a16:creationId xmlns:a16="http://schemas.microsoft.com/office/drawing/2014/main" id="{D3A5BDBC-BF2B-4B6B-BDCF-7A379C3EFD8B}"/>
                </a:ext>
              </a:extLst>
            </p:cNvPr>
            <p:cNvSpPr/>
            <p:nvPr/>
          </p:nvSpPr>
          <p:spPr>
            <a:xfrm>
              <a:off x="10435376" y="6577373"/>
              <a:ext cx="1328825" cy="400110"/>
            </a:xfrm>
            <a:prstGeom prst="rect">
              <a:avLst/>
            </a:prstGeom>
          </p:spPr>
          <p:txBody>
            <a:bodyPr wrap="none">
              <a:spAutoFit/>
            </a:bodyPr>
            <a:lstStyle/>
            <a:p>
              <a:r>
                <a:rPr lang="en-US" sz="2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Clustering</a:t>
              </a:r>
            </a:p>
          </p:txBody>
        </p:sp>
        <p:sp>
          <p:nvSpPr>
            <p:cNvPr id="38" name="TextBox 37">
              <a:extLst>
                <a:ext uri="{FF2B5EF4-FFF2-40B4-BE49-F238E27FC236}">
                  <a16:creationId xmlns:a16="http://schemas.microsoft.com/office/drawing/2014/main" id="{3305D4D6-6ED0-48FA-A5CE-6E1B5DAB73A4}"/>
                </a:ext>
              </a:extLst>
            </p:cNvPr>
            <p:cNvSpPr txBox="1"/>
            <p:nvPr/>
          </p:nvSpPr>
          <p:spPr>
            <a:xfrm>
              <a:off x="3376913" y="4439963"/>
              <a:ext cx="1606530" cy="400110"/>
            </a:xfrm>
            <a:prstGeom prst="rect">
              <a:avLst/>
            </a:prstGeom>
          </p:spPr>
          <p:txBody>
            <a:bodyPr wrap="none">
              <a:spAutoFit/>
            </a:bodyPr>
            <a:lstStyle>
              <a:defPPr>
                <a:defRPr lang="en-US"/>
              </a:defPPr>
              <a:lvl1pPr>
                <a:defRPr sz="2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latin typeface="Open Sans" panose="020B0606030504020204"/>
                </a:rPr>
                <a:t>Visualization</a:t>
              </a:r>
            </a:p>
          </p:txBody>
        </p:sp>
        <p:grpSp>
          <p:nvGrpSpPr>
            <p:cNvPr id="39" name="Group 38">
              <a:extLst>
                <a:ext uri="{FF2B5EF4-FFF2-40B4-BE49-F238E27FC236}">
                  <a16:creationId xmlns:a16="http://schemas.microsoft.com/office/drawing/2014/main" id="{067080D3-2E4D-4B8A-A4E2-3106B01CB939}"/>
                </a:ext>
              </a:extLst>
            </p:cNvPr>
            <p:cNvGrpSpPr/>
            <p:nvPr/>
          </p:nvGrpSpPr>
          <p:grpSpPr>
            <a:xfrm>
              <a:off x="5386248" y="4288264"/>
              <a:ext cx="722508" cy="722508"/>
              <a:chOff x="5191780" y="3678664"/>
              <a:chExt cx="722508" cy="722508"/>
            </a:xfrm>
          </p:grpSpPr>
          <p:sp>
            <p:nvSpPr>
              <p:cNvPr id="40" name="Oval 39">
                <a:extLst>
                  <a:ext uri="{FF2B5EF4-FFF2-40B4-BE49-F238E27FC236}">
                    <a16:creationId xmlns:a16="http://schemas.microsoft.com/office/drawing/2014/main" id="{7D7E4530-5F17-4006-A0E9-198A22B576BB}"/>
                  </a:ext>
                </a:extLst>
              </p:cNvPr>
              <p:cNvSpPr/>
              <p:nvPr/>
            </p:nvSpPr>
            <p:spPr>
              <a:xfrm rot="21333279">
                <a:off x="5191780" y="3678664"/>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1" name="Rectangle 40">
                <a:extLst>
                  <a:ext uri="{FF2B5EF4-FFF2-40B4-BE49-F238E27FC236}">
                    <a16:creationId xmlns:a16="http://schemas.microsoft.com/office/drawing/2014/main" id="{793BE79D-3433-46F7-9156-37E6FBE9DD8D}"/>
                  </a:ext>
                </a:extLst>
              </p:cNvPr>
              <p:cNvSpPr/>
              <p:nvPr/>
            </p:nvSpPr>
            <p:spPr>
              <a:xfrm>
                <a:off x="5373696" y="3840925"/>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6</a:t>
                </a:r>
              </a:p>
            </p:txBody>
          </p:sp>
        </p:grpSp>
        <p:grpSp>
          <p:nvGrpSpPr>
            <p:cNvPr id="42" name="Group 41">
              <a:extLst>
                <a:ext uri="{FF2B5EF4-FFF2-40B4-BE49-F238E27FC236}">
                  <a16:creationId xmlns:a16="http://schemas.microsoft.com/office/drawing/2014/main" id="{BA756767-5ECC-441B-9DF8-ABEBD9124DBD}"/>
                </a:ext>
              </a:extLst>
            </p:cNvPr>
            <p:cNvGrpSpPr/>
            <p:nvPr/>
          </p:nvGrpSpPr>
          <p:grpSpPr>
            <a:xfrm>
              <a:off x="6646587" y="2605467"/>
              <a:ext cx="722508" cy="722508"/>
              <a:chOff x="6452119" y="1995867"/>
              <a:chExt cx="722508" cy="722508"/>
            </a:xfrm>
          </p:grpSpPr>
          <p:sp>
            <p:nvSpPr>
              <p:cNvPr id="43" name="Oval 42">
                <a:extLst>
                  <a:ext uri="{FF2B5EF4-FFF2-40B4-BE49-F238E27FC236}">
                    <a16:creationId xmlns:a16="http://schemas.microsoft.com/office/drawing/2014/main" id="{F8F94D3B-1E2A-4A8D-BE7A-974412628D54}"/>
                  </a:ext>
                </a:extLst>
              </p:cNvPr>
              <p:cNvSpPr/>
              <p:nvPr/>
            </p:nvSpPr>
            <p:spPr>
              <a:xfrm rot="21333279">
                <a:off x="6452119" y="1995867"/>
                <a:ext cx="722508" cy="722508"/>
              </a:xfrm>
              <a:prstGeom prst="ellipse">
                <a:avLst/>
              </a:prstGeom>
              <a:solidFill>
                <a:srgbClr val="92D050"/>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4" name="Rectangle 43">
                <a:extLst>
                  <a:ext uri="{FF2B5EF4-FFF2-40B4-BE49-F238E27FC236}">
                    <a16:creationId xmlns:a16="http://schemas.microsoft.com/office/drawing/2014/main" id="{B8D46001-125E-4A44-8A95-8E3C23425AAB}"/>
                  </a:ext>
                </a:extLst>
              </p:cNvPr>
              <p:cNvSpPr/>
              <p:nvPr/>
            </p:nvSpPr>
            <p:spPr>
              <a:xfrm>
                <a:off x="6662171" y="214935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7</a:t>
                </a:r>
              </a:p>
            </p:txBody>
          </p:sp>
        </p:grpSp>
        <p:grpSp>
          <p:nvGrpSpPr>
            <p:cNvPr id="45" name="Group 44">
              <a:extLst>
                <a:ext uri="{FF2B5EF4-FFF2-40B4-BE49-F238E27FC236}">
                  <a16:creationId xmlns:a16="http://schemas.microsoft.com/office/drawing/2014/main" id="{287E13D8-77D0-42CC-ADDC-F1C795558987}"/>
                </a:ext>
              </a:extLst>
            </p:cNvPr>
            <p:cNvGrpSpPr/>
            <p:nvPr/>
          </p:nvGrpSpPr>
          <p:grpSpPr>
            <a:xfrm>
              <a:off x="8856679" y="2606070"/>
              <a:ext cx="722508" cy="722508"/>
              <a:chOff x="8662211" y="1996470"/>
              <a:chExt cx="722508" cy="722508"/>
            </a:xfrm>
          </p:grpSpPr>
          <p:sp>
            <p:nvSpPr>
              <p:cNvPr id="46" name="Oval 45">
                <a:extLst>
                  <a:ext uri="{FF2B5EF4-FFF2-40B4-BE49-F238E27FC236}">
                    <a16:creationId xmlns:a16="http://schemas.microsoft.com/office/drawing/2014/main" id="{EEA344EB-54C0-4D88-9E58-F07F9DC17AFD}"/>
                  </a:ext>
                </a:extLst>
              </p:cNvPr>
              <p:cNvSpPr/>
              <p:nvPr/>
            </p:nvSpPr>
            <p:spPr>
              <a:xfrm rot="21333279">
                <a:off x="8662211" y="199647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47" name="Rectangle 46">
                <a:extLst>
                  <a:ext uri="{FF2B5EF4-FFF2-40B4-BE49-F238E27FC236}">
                    <a16:creationId xmlns:a16="http://schemas.microsoft.com/office/drawing/2014/main" id="{8BDA85F3-40D8-41FB-B170-BB00A1CC151F}"/>
                  </a:ext>
                </a:extLst>
              </p:cNvPr>
              <p:cNvSpPr/>
              <p:nvPr/>
            </p:nvSpPr>
            <p:spPr>
              <a:xfrm>
                <a:off x="8868755" y="2157066"/>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1</a:t>
                </a:r>
              </a:p>
            </p:txBody>
          </p:sp>
        </p:grpSp>
        <p:grpSp>
          <p:nvGrpSpPr>
            <p:cNvPr id="48" name="Group 47">
              <a:extLst>
                <a:ext uri="{FF2B5EF4-FFF2-40B4-BE49-F238E27FC236}">
                  <a16:creationId xmlns:a16="http://schemas.microsoft.com/office/drawing/2014/main" id="{8C0E0305-C4D3-4F3A-9CAB-76059D559FBA}"/>
                </a:ext>
              </a:extLst>
            </p:cNvPr>
            <p:cNvGrpSpPr/>
            <p:nvPr/>
          </p:nvGrpSpPr>
          <p:grpSpPr>
            <a:xfrm>
              <a:off x="10138364" y="4236800"/>
              <a:ext cx="722508" cy="722508"/>
              <a:chOff x="9943896" y="3627200"/>
              <a:chExt cx="722508" cy="722508"/>
            </a:xfrm>
          </p:grpSpPr>
          <p:sp>
            <p:nvSpPr>
              <p:cNvPr id="49" name="Oval 48">
                <a:extLst>
                  <a:ext uri="{FF2B5EF4-FFF2-40B4-BE49-F238E27FC236}">
                    <a16:creationId xmlns:a16="http://schemas.microsoft.com/office/drawing/2014/main" id="{FBDB4E78-9621-4AAC-A2DF-4B0967A43ED1}"/>
                  </a:ext>
                </a:extLst>
              </p:cNvPr>
              <p:cNvSpPr/>
              <p:nvPr/>
            </p:nvSpPr>
            <p:spPr>
              <a:xfrm rot="21333279">
                <a:off x="9943896" y="362720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0" name="Rectangle 49">
                <a:extLst>
                  <a:ext uri="{FF2B5EF4-FFF2-40B4-BE49-F238E27FC236}">
                    <a16:creationId xmlns:a16="http://schemas.microsoft.com/office/drawing/2014/main" id="{462B8512-315B-4B2C-BBDB-C7D55509CB5C}"/>
                  </a:ext>
                </a:extLst>
              </p:cNvPr>
              <p:cNvSpPr/>
              <p:nvPr/>
            </p:nvSpPr>
            <p:spPr>
              <a:xfrm>
                <a:off x="10138871" y="3773789"/>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2</a:t>
                </a:r>
              </a:p>
            </p:txBody>
          </p:sp>
        </p:grpSp>
        <p:grpSp>
          <p:nvGrpSpPr>
            <p:cNvPr id="51" name="Group 50">
              <a:extLst>
                <a:ext uri="{FF2B5EF4-FFF2-40B4-BE49-F238E27FC236}">
                  <a16:creationId xmlns:a16="http://schemas.microsoft.com/office/drawing/2014/main" id="{46817F59-A071-47E2-B83D-DFF9E4E491FA}"/>
                </a:ext>
              </a:extLst>
            </p:cNvPr>
            <p:cNvGrpSpPr/>
            <p:nvPr/>
          </p:nvGrpSpPr>
          <p:grpSpPr>
            <a:xfrm>
              <a:off x="9656967" y="6376390"/>
              <a:ext cx="722508" cy="722508"/>
              <a:chOff x="9462499" y="5766790"/>
              <a:chExt cx="722508" cy="722508"/>
            </a:xfrm>
          </p:grpSpPr>
          <p:sp>
            <p:nvSpPr>
              <p:cNvPr id="52" name="Oval 51">
                <a:extLst>
                  <a:ext uri="{FF2B5EF4-FFF2-40B4-BE49-F238E27FC236}">
                    <a16:creationId xmlns:a16="http://schemas.microsoft.com/office/drawing/2014/main" id="{817CBE7F-327B-4608-B1D7-B242E6A5616B}"/>
                  </a:ext>
                </a:extLst>
              </p:cNvPr>
              <p:cNvSpPr/>
              <p:nvPr/>
            </p:nvSpPr>
            <p:spPr>
              <a:xfrm rot="21333279">
                <a:off x="9462499" y="5766790"/>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3" name="Rectangle 52">
                <a:extLst>
                  <a:ext uri="{FF2B5EF4-FFF2-40B4-BE49-F238E27FC236}">
                    <a16:creationId xmlns:a16="http://schemas.microsoft.com/office/drawing/2014/main" id="{49F24ED7-AD06-4628-BD4E-E39CF767DBA7}"/>
                  </a:ext>
                </a:extLst>
              </p:cNvPr>
              <p:cNvSpPr/>
              <p:nvPr/>
            </p:nvSpPr>
            <p:spPr>
              <a:xfrm>
                <a:off x="9663059" y="595174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3</a:t>
                </a:r>
              </a:p>
            </p:txBody>
          </p:sp>
        </p:grpSp>
        <p:grpSp>
          <p:nvGrpSpPr>
            <p:cNvPr id="54" name="Group 53">
              <a:extLst>
                <a:ext uri="{FF2B5EF4-FFF2-40B4-BE49-F238E27FC236}">
                  <a16:creationId xmlns:a16="http://schemas.microsoft.com/office/drawing/2014/main" id="{50C5C684-B57D-4525-AFDD-E0C6DCC2EF62}"/>
                </a:ext>
              </a:extLst>
            </p:cNvPr>
            <p:cNvGrpSpPr/>
            <p:nvPr/>
          </p:nvGrpSpPr>
          <p:grpSpPr>
            <a:xfrm>
              <a:off x="7829996" y="7253776"/>
              <a:ext cx="722508" cy="722508"/>
              <a:chOff x="7635528" y="6644176"/>
              <a:chExt cx="722508" cy="722508"/>
            </a:xfrm>
          </p:grpSpPr>
          <p:sp>
            <p:nvSpPr>
              <p:cNvPr id="55" name="Oval 54">
                <a:extLst>
                  <a:ext uri="{FF2B5EF4-FFF2-40B4-BE49-F238E27FC236}">
                    <a16:creationId xmlns:a16="http://schemas.microsoft.com/office/drawing/2014/main" id="{DDFAFFD9-FB36-4991-BB02-2E5BF00B0DC3}"/>
                  </a:ext>
                </a:extLst>
              </p:cNvPr>
              <p:cNvSpPr/>
              <p:nvPr/>
            </p:nvSpPr>
            <p:spPr>
              <a:xfrm rot="21333279">
                <a:off x="7635528" y="6644176"/>
                <a:ext cx="722508" cy="722508"/>
              </a:xfrm>
              <a:prstGeom prst="ellipse">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6" name="Rectangle 55">
                <a:extLst>
                  <a:ext uri="{FF2B5EF4-FFF2-40B4-BE49-F238E27FC236}">
                    <a16:creationId xmlns:a16="http://schemas.microsoft.com/office/drawing/2014/main" id="{0F6E58E9-2652-463C-B81F-06A29CFC9556}"/>
                  </a:ext>
                </a:extLst>
              </p:cNvPr>
              <p:cNvSpPr/>
              <p:nvPr/>
            </p:nvSpPr>
            <p:spPr>
              <a:xfrm>
                <a:off x="7847490" y="6821130"/>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4</a:t>
                </a:r>
              </a:p>
            </p:txBody>
          </p:sp>
        </p:grpSp>
        <p:grpSp>
          <p:nvGrpSpPr>
            <p:cNvPr id="57" name="Group 56">
              <a:extLst>
                <a:ext uri="{FF2B5EF4-FFF2-40B4-BE49-F238E27FC236}">
                  <a16:creationId xmlns:a16="http://schemas.microsoft.com/office/drawing/2014/main" id="{16A0ED21-C735-4670-AEEC-2E16438A9EC6}"/>
                </a:ext>
              </a:extLst>
            </p:cNvPr>
            <p:cNvGrpSpPr/>
            <p:nvPr/>
          </p:nvGrpSpPr>
          <p:grpSpPr>
            <a:xfrm>
              <a:off x="5881218" y="6357239"/>
              <a:ext cx="722508" cy="722508"/>
              <a:chOff x="5686750" y="5747639"/>
              <a:chExt cx="722508" cy="722508"/>
            </a:xfrm>
          </p:grpSpPr>
          <p:sp>
            <p:nvSpPr>
              <p:cNvPr id="58" name="Oval 57">
                <a:extLst>
                  <a:ext uri="{FF2B5EF4-FFF2-40B4-BE49-F238E27FC236}">
                    <a16:creationId xmlns:a16="http://schemas.microsoft.com/office/drawing/2014/main" id="{788BCB17-2C58-4FAC-8C32-417482BB607D}"/>
                  </a:ext>
                </a:extLst>
              </p:cNvPr>
              <p:cNvSpPr/>
              <p:nvPr/>
            </p:nvSpPr>
            <p:spPr>
              <a:xfrm rot="21333279">
                <a:off x="5686750" y="5747639"/>
                <a:ext cx="722508" cy="722508"/>
              </a:xfrm>
              <a:prstGeom prst="ellipse">
                <a:avLst/>
              </a:prstGeom>
              <a:solidFill>
                <a:schemeClr val="bg1"/>
              </a:solidFill>
              <a:ln w="38100">
                <a:solidFill>
                  <a:srgbClr val="5B9BD5"/>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a:endParaRPr>
              </a:p>
            </p:txBody>
          </p:sp>
          <p:sp>
            <p:nvSpPr>
              <p:cNvPr id="59" name="Rectangle 58">
                <a:extLst>
                  <a:ext uri="{FF2B5EF4-FFF2-40B4-BE49-F238E27FC236}">
                    <a16:creationId xmlns:a16="http://schemas.microsoft.com/office/drawing/2014/main" id="{44F74BEB-CE6D-4FC0-907E-9B8667DD0885}"/>
                  </a:ext>
                </a:extLst>
              </p:cNvPr>
              <p:cNvSpPr/>
              <p:nvPr/>
            </p:nvSpPr>
            <p:spPr>
              <a:xfrm>
                <a:off x="5882734" y="5918521"/>
                <a:ext cx="330540" cy="400110"/>
              </a:xfrm>
              <a:prstGeom prst="rect">
                <a:avLst/>
              </a:prstGeom>
            </p:spPr>
            <p:txBody>
              <a:bodyPr wrap="none">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a:t>
                </a:r>
              </a:p>
            </p:txBody>
          </p:sp>
        </p:grpSp>
      </p:grpSp>
      <p:sp>
        <p:nvSpPr>
          <p:cNvPr id="64" name="Shape 372">
            <a:extLst>
              <a:ext uri="{FF2B5EF4-FFF2-40B4-BE49-F238E27FC236}">
                <a16:creationId xmlns:a16="http://schemas.microsoft.com/office/drawing/2014/main" id="{5BEB7006-8D33-426D-A104-0B4577CD99BF}"/>
              </a:ext>
            </a:extLst>
          </p:cNvPr>
          <p:cNvSpPr txBox="1">
            <a:spLocks noGrp="1"/>
          </p:cNvSpPr>
          <p:nvPr>
            <p:ph type="title"/>
          </p:nvPr>
        </p:nvSpPr>
        <p:spPr>
          <a:xfrm>
            <a:off x="3079" y="314233"/>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Machine Learning Techniques</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0" name="Shape 375">
            <a:extLst>
              <a:ext uri="{FF2B5EF4-FFF2-40B4-BE49-F238E27FC236}">
                <a16:creationId xmlns:a16="http://schemas.microsoft.com/office/drawing/2014/main" id="{F2E86DE2-F04E-4115-9742-CD79D8E3350C}"/>
              </a:ext>
            </a:extLst>
          </p:cNvPr>
          <p:cNvPicPr preferRelativeResize="0"/>
          <p:nvPr/>
        </p:nvPicPr>
        <p:blipFill rotWithShape="1">
          <a:blip r:embed="rId3">
            <a:alphaModFix/>
          </a:blip>
          <a:srcRect/>
          <a:stretch/>
        </p:blipFill>
        <p:spPr>
          <a:xfrm>
            <a:off x="5347394" y="853141"/>
            <a:ext cx="5596776" cy="253919"/>
          </a:xfrm>
          <a:prstGeom prst="rect">
            <a:avLst/>
          </a:prstGeom>
          <a:noFill/>
          <a:ln>
            <a:noFill/>
          </a:ln>
        </p:spPr>
      </p:pic>
      <p:sp>
        <p:nvSpPr>
          <p:cNvPr id="3" name="Speech Bubble: Rectangle with Corners Rounded 2">
            <a:extLst>
              <a:ext uri="{FF2B5EF4-FFF2-40B4-BE49-F238E27FC236}">
                <a16:creationId xmlns:a16="http://schemas.microsoft.com/office/drawing/2014/main" id="{AE956E68-3EAD-419E-A0DF-E128E3F08859}"/>
              </a:ext>
            </a:extLst>
          </p:cNvPr>
          <p:cNvSpPr/>
          <p:nvPr/>
        </p:nvSpPr>
        <p:spPr>
          <a:xfrm>
            <a:off x="533567" y="415902"/>
            <a:ext cx="4107418" cy="1749273"/>
          </a:xfrm>
          <a:prstGeom prst="wedgeRoundRectCallout">
            <a:avLst>
              <a:gd name="adj1" fmla="val 103445"/>
              <a:gd name="adj2" fmla="val 60124"/>
              <a:gd name="adj3" fmla="val 16667"/>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Open Sans" panose="020B0606030504020204"/>
              </a:rPr>
              <a:t>A technique/skill which provides you with the ability to influence managerial decisions with data as evidence for those possibilities</a:t>
            </a:r>
            <a:endParaRPr lang="en-IN" sz="4400" dirty="0">
              <a:solidFill>
                <a:schemeClr val="tx1">
                  <a:lumMod val="65000"/>
                  <a:lumOff val="35000"/>
                </a:schemeClr>
              </a:solidFill>
              <a:latin typeface="Open Sans" panose="020B0606030504020204"/>
            </a:endParaRPr>
          </a:p>
        </p:txBody>
      </p:sp>
    </p:spTree>
    <p:extLst>
      <p:ext uri="{BB962C8B-B14F-4D97-AF65-F5344CB8AC3E}">
        <p14:creationId xmlns:p14="http://schemas.microsoft.com/office/powerpoint/2010/main" val="378612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4674103" y="1795152"/>
            <a:ext cx="10133300" cy="521725"/>
          </a:xfrm>
          <a:prstGeom prst="rect">
            <a:avLst/>
          </a:prstGeom>
          <a:noFill/>
          <a:ln>
            <a:noFill/>
          </a:ln>
        </p:spPr>
        <p:txBody>
          <a:bodyPr lIns="91425" tIns="45700" rIns="91425" bIns="45700" anchor="t" anchorCtr="0">
            <a:noAutofit/>
          </a:bodyPr>
          <a:lstStyle/>
          <a:p>
            <a:pPr lvl="0">
              <a:spcBef>
                <a:spcPts val="0"/>
              </a:spcBef>
              <a:buSzPct val="25000"/>
            </a:pPr>
            <a:r>
              <a:rPr lang="en-US" dirty="0">
                <a:solidFill>
                  <a:schemeClr val="tx1">
                    <a:lumMod val="75000"/>
                    <a:lumOff val="25000"/>
                  </a:schemeClr>
                </a:solidFill>
              </a:rPr>
              <a:t>Define Artificial Intelligence (AI) and understand its relationship with data</a:t>
            </a:r>
          </a:p>
        </p:txBody>
      </p:sp>
      <p:sp>
        <p:nvSpPr>
          <p:cNvPr id="350" name="Shape 350"/>
          <p:cNvSpPr txBox="1">
            <a:spLocks noGrp="1"/>
          </p:cNvSpPr>
          <p:nvPr>
            <p:ph type="body" idx="2"/>
          </p:nvPr>
        </p:nvSpPr>
        <p:spPr>
          <a:xfrm>
            <a:off x="4674102" y="4844706"/>
            <a:ext cx="8946988" cy="521723"/>
          </a:xfrm>
          <a:prstGeom prst="rect">
            <a:avLst/>
          </a:prstGeom>
          <a:noFill/>
          <a:ln>
            <a:noFill/>
          </a:ln>
        </p:spPr>
        <p:txBody>
          <a:bodyPr lIns="91425" tIns="45700" rIns="91425" bIns="45700" anchor="t" anchorCtr="0">
            <a:noAutofit/>
          </a:bodyPr>
          <a:lstStyle/>
          <a:p>
            <a:pPr lvl="0">
              <a:spcBef>
                <a:spcPts val="0"/>
              </a:spcBef>
              <a:buSzPct val="25000"/>
            </a:pPr>
            <a:r>
              <a:rPr lang="en-US" dirty="0">
                <a:solidFill>
                  <a:schemeClr val="tx1">
                    <a:lumMod val="75000"/>
                    <a:lumOff val="25000"/>
                  </a:schemeClr>
                </a:solidFill>
              </a:rPr>
              <a:t>Identify the applications of machine learning</a:t>
            </a:r>
          </a:p>
        </p:txBody>
      </p:sp>
      <p:sp>
        <p:nvSpPr>
          <p:cNvPr id="351" name="Shape 351"/>
          <p:cNvSpPr txBox="1">
            <a:spLocks noGrp="1"/>
          </p:cNvSpPr>
          <p:nvPr>
            <p:ph type="body" idx="3"/>
          </p:nvPr>
        </p:nvSpPr>
        <p:spPr>
          <a:xfrm>
            <a:off x="4674102" y="3796873"/>
            <a:ext cx="10133301" cy="485256"/>
          </a:xfrm>
          <a:prstGeom prst="rect">
            <a:avLst/>
          </a:prstGeom>
          <a:noFill/>
          <a:ln>
            <a:noFill/>
          </a:ln>
        </p:spPr>
        <p:txBody>
          <a:bodyPr lIns="91425" tIns="45700" rIns="91425" bIns="45700" anchor="t" anchorCtr="0">
            <a:noAutofit/>
          </a:bodyPr>
          <a:lstStyle/>
          <a:p>
            <a:pPr lvl="0">
              <a:spcBef>
                <a:spcPts val="0"/>
              </a:spcBef>
              <a:buSzPct val="25000"/>
            </a:pPr>
            <a:r>
              <a:rPr lang="en-US" dirty="0">
                <a:solidFill>
                  <a:schemeClr val="tx1">
                    <a:lumMod val="75000"/>
                    <a:lumOff val="25000"/>
                  </a:schemeClr>
                </a:solidFill>
              </a:rPr>
              <a:t>Understand machine learning approach</a:t>
            </a:r>
          </a:p>
        </p:txBody>
      </p:sp>
      <p:pic>
        <p:nvPicPr>
          <p:cNvPr id="353" name="Shape 353"/>
          <p:cNvPicPr preferRelativeResize="0"/>
          <p:nvPr/>
        </p:nvPicPr>
        <p:blipFill rotWithShape="1">
          <a:blip r:embed="rId3">
            <a:alphaModFix/>
          </a:blip>
          <a:srcRect l="19927" t="20892" r="25876" b="23651"/>
          <a:stretch/>
        </p:blipFill>
        <p:spPr>
          <a:xfrm>
            <a:off x="3788417" y="1830424"/>
            <a:ext cx="457414" cy="457200"/>
          </a:xfrm>
          <a:prstGeom prst="rect">
            <a:avLst/>
          </a:prstGeom>
          <a:noFill/>
          <a:ln>
            <a:noFill/>
          </a:ln>
        </p:spPr>
      </p:pic>
      <p:pic>
        <p:nvPicPr>
          <p:cNvPr id="354" name="Shape 354"/>
          <p:cNvPicPr preferRelativeResize="0"/>
          <p:nvPr/>
        </p:nvPicPr>
        <p:blipFill rotWithShape="1">
          <a:blip r:embed="rId3">
            <a:alphaModFix/>
          </a:blip>
          <a:srcRect l="19927" t="20892" r="25876" b="23651"/>
          <a:stretch/>
        </p:blipFill>
        <p:spPr>
          <a:xfrm>
            <a:off x="3788416" y="3769380"/>
            <a:ext cx="457414" cy="457200"/>
          </a:xfrm>
          <a:prstGeom prst="rect">
            <a:avLst/>
          </a:prstGeom>
          <a:noFill/>
          <a:ln>
            <a:noFill/>
          </a:ln>
        </p:spPr>
      </p:pic>
      <p:pic>
        <p:nvPicPr>
          <p:cNvPr id="355" name="Shape 355"/>
          <p:cNvPicPr preferRelativeResize="0"/>
          <p:nvPr/>
        </p:nvPicPr>
        <p:blipFill rotWithShape="1">
          <a:blip r:embed="rId3">
            <a:alphaModFix/>
          </a:blip>
          <a:srcRect l="19927" t="20892" r="25876" b="23651"/>
          <a:stretch/>
        </p:blipFill>
        <p:spPr>
          <a:xfrm>
            <a:off x="3788416" y="4884897"/>
            <a:ext cx="457414" cy="457200"/>
          </a:xfrm>
          <a:prstGeom prst="rect">
            <a:avLst/>
          </a:prstGeom>
          <a:noFill/>
          <a:ln>
            <a:noFill/>
          </a:ln>
        </p:spPr>
      </p:pic>
      <p:sp>
        <p:nvSpPr>
          <p:cNvPr id="8" name="Shape 349">
            <a:extLst>
              <a:ext uri="{FF2B5EF4-FFF2-40B4-BE49-F238E27FC236}">
                <a16:creationId xmlns:a16="http://schemas.microsoft.com/office/drawing/2014/main" id="{8BC61CDA-C372-4643-93E6-1152E9E31FCF}"/>
              </a:ext>
            </a:extLst>
          </p:cNvPr>
          <p:cNvSpPr txBox="1">
            <a:spLocks noGrp="1"/>
          </p:cNvSpPr>
          <p:nvPr>
            <p:ph type="body" idx="1"/>
          </p:nvPr>
        </p:nvSpPr>
        <p:spPr>
          <a:xfrm>
            <a:off x="4674102" y="2655262"/>
            <a:ext cx="8946988" cy="521725"/>
          </a:xfrm>
          <a:prstGeom prst="rect">
            <a:avLst/>
          </a:prstGeom>
          <a:noFill/>
          <a:ln>
            <a:noFill/>
          </a:ln>
        </p:spPr>
        <p:txBody>
          <a:bodyPr lIns="91425" tIns="45700" rIns="91425" bIns="45700" anchor="t" anchorCtr="0">
            <a:noAutofit/>
          </a:bodyPr>
          <a:lstStyle/>
          <a:p>
            <a:pPr lvl="0">
              <a:spcBef>
                <a:spcPts val="0"/>
              </a:spcBef>
              <a:buSzPct val="25000"/>
            </a:pPr>
            <a:r>
              <a:rPr lang="en-US" dirty="0">
                <a:solidFill>
                  <a:schemeClr val="tx1">
                    <a:lumMod val="75000"/>
                    <a:lumOff val="25000"/>
                  </a:schemeClr>
                </a:solidFill>
              </a:rPr>
              <a:t>Define Machine Learning (ML) and understand its relationship with artificial intelligence and data science</a:t>
            </a:r>
          </a:p>
        </p:txBody>
      </p:sp>
      <p:pic>
        <p:nvPicPr>
          <p:cNvPr id="9" name="Shape 353">
            <a:extLst>
              <a:ext uri="{FF2B5EF4-FFF2-40B4-BE49-F238E27FC236}">
                <a16:creationId xmlns:a16="http://schemas.microsoft.com/office/drawing/2014/main" id="{2453C2F1-9A09-4C1F-B518-9CCB862B088D}"/>
              </a:ext>
            </a:extLst>
          </p:cNvPr>
          <p:cNvPicPr preferRelativeResize="0"/>
          <p:nvPr/>
        </p:nvPicPr>
        <p:blipFill rotWithShape="1">
          <a:blip r:embed="rId3">
            <a:alphaModFix/>
          </a:blip>
          <a:srcRect l="19927" t="20892" r="25876" b="23651"/>
          <a:stretch/>
        </p:blipFill>
        <p:spPr>
          <a:xfrm>
            <a:off x="3788416" y="2690534"/>
            <a:ext cx="457414" cy="457200"/>
          </a:xfrm>
          <a:prstGeom prst="rect">
            <a:avLst/>
          </a:prstGeom>
          <a:noFill/>
          <a:ln>
            <a:noFill/>
          </a:ln>
        </p:spPr>
      </p:pic>
    </p:spTree>
    <p:extLst>
      <p:ext uri="{BB962C8B-B14F-4D97-AF65-F5344CB8AC3E}">
        <p14:creationId xmlns:p14="http://schemas.microsoft.com/office/powerpoint/2010/main" val="284502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26745" y="1676697"/>
            <a:ext cx="12806840" cy="70389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US" dirty="0"/>
              <a:t>Introduction to Artificial Intelligence and Machine Learning</a:t>
            </a:r>
            <a:endParaRPr lang="en-US" sz="3200" b="0" i="0" u="none" strike="noStrike" cap="none" dirty="0">
              <a:solidFill>
                <a:schemeClr val="lt1"/>
              </a:solidFill>
              <a:latin typeface="Open Sans ExtraBold"/>
              <a:ea typeface="Open Sans ExtraBold"/>
              <a:cs typeface="Open Sans ExtraBold"/>
              <a:sym typeface="Open Sans ExtraBold"/>
            </a:endParaRPr>
          </a:p>
        </p:txBody>
      </p:sp>
      <p:sp>
        <p:nvSpPr>
          <p:cNvPr id="366" name="Shape 366"/>
          <p:cNvSpPr txBox="1">
            <a:spLocks noGrp="1"/>
          </p:cNvSpPr>
          <p:nvPr>
            <p:ph type="body" idx="2"/>
          </p:nvPr>
        </p:nvSpPr>
        <p:spPr>
          <a:xfrm>
            <a:off x="926744" y="2380588"/>
            <a:ext cx="12378949" cy="48013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F547B"/>
              </a:buClr>
              <a:buSzPct val="250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Topic 4: Applications of Machine Learning</a:t>
            </a:r>
          </a:p>
        </p:txBody>
      </p:sp>
    </p:spTree>
    <p:extLst>
      <p:ext uri="{BB962C8B-B14F-4D97-AF65-F5344CB8AC3E}">
        <p14:creationId xmlns:p14="http://schemas.microsoft.com/office/powerpoint/2010/main" val="6396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0" name="Shape 372">
            <a:extLst>
              <a:ext uri="{FF2B5EF4-FFF2-40B4-BE49-F238E27FC236}">
                <a16:creationId xmlns:a16="http://schemas.microsoft.com/office/drawing/2014/main" id="{29AF99B3-DE9A-422C-8ABB-13B380520364}"/>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61" name="Shape 375">
            <a:extLst>
              <a:ext uri="{FF2B5EF4-FFF2-40B4-BE49-F238E27FC236}">
                <a16:creationId xmlns:a16="http://schemas.microsoft.com/office/drawing/2014/main" id="{0DF0CCEE-3AD3-4EA8-9805-AAA35CC0D578}"/>
              </a:ext>
            </a:extLst>
          </p:cNvPr>
          <p:cNvPicPr preferRelativeResize="0"/>
          <p:nvPr/>
        </p:nvPicPr>
        <p:blipFill rotWithShape="1">
          <a:blip r:embed="rId3">
            <a:alphaModFix/>
          </a:blip>
          <a:srcRect/>
          <a:stretch/>
        </p:blipFill>
        <p:spPr>
          <a:xfrm>
            <a:off x="4618370" y="832865"/>
            <a:ext cx="7040880" cy="253919"/>
          </a:xfrm>
          <a:prstGeom prst="rect">
            <a:avLst/>
          </a:prstGeom>
          <a:noFill/>
          <a:ln>
            <a:noFill/>
          </a:ln>
        </p:spPr>
      </p:pic>
      <p:grpSp>
        <p:nvGrpSpPr>
          <p:cNvPr id="2" name="Group 1">
            <a:extLst>
              <a:ext uri="{FF2B5EF4-FFF2-40B4-BE49-F238E27FC236}">
                <a16:creationId xmlns:a16="http://schemas.microsoft.com/office/drawing/2014/main" id="{762C9410-E5D1-45A2-9793-63658CEE21A1}"/>
              </a:ext>
            </a:extLst>
          </p:cNvPr>
          <p:cNvGrpSpPr/>
          <p:nvPr/>
        </p:nvGrpSpPr>
        <p:grpSpPr>
          <a:xfrm>
            <a:off x="3796412" y="2266577"/>
            <a:ext cx="8756777" cy="6241709"/>
            <a:chOff x="3724589" y="1352177"/>
            <a:chExt cx="8756777" cy="6241709"/>
          </a:xfrm>
        </p:grpSpPr>
        <p:sp>
          <p:nvSpPr>
            <p:cNvPr id="62" name="Oval 61">
              <a:extLst>
                <a:ext uri="{FF2B5EF4-FFF2-40B4-BE49-F238E27FC236}">
                  <a16:creationId xmlns:a16="http://schemas.microsoft.com/office/drawing/2014/main" id="{4276C679-6F76-42D3-8055-8A7F984D983F}"/>
                </a:ext>
              </a:extLst>
            </p:cNvPr>
            <p:cNvSpPr/>
            <p:nvPr/>
          </p:nvSpPr>
          <p:spPr bwMode="auto">
            <a:xfrm>
              <a:off x="7681828" y="4582846"/>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7459769" y="1924139"/>
              <a:ext cx="1336461" cy="133680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9191735" y="4743391"/>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5701727" y="2989237"/>
              <a:ext cx="1336459" cy="133680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7453249" y="5773711"/>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5686515" y="4743391"/>
              <a:ext cx="1336461"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defRPr/>
              </a:pPr>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9204773" y="2982718"/>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8013543" y="3364473"/>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8821318" y="3731524"/>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8839716" y="4648704"/>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7978281" y="526743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7168675" y="4651900"/>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7218364" y="3783236"/>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3" name="Rectangle 82">
              <a:extLst>
                <a:ext uri="{FF2B5EF4-FFF2-40B4-BE49-F238E27FC236}">
                  <a16:creationId xmlns:a16="http://schemas.microsoft.com/office/drawing/2014/main" id="{3E5F10B5-0E53-4223-A80B-A68206F726EE}"/>
                </a:ext>
              </a:extLst>
            </p:cNvPr>
            <p:cNvSpPr/>
            <p:nvPr/>
          </p:nvSpPr>
          <p:spPr>
            <a:xfrm>
              <a:off x="3962769" y="3426808"/>
              <a:ext cx="174304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Healthcare</a:t>
              </a:r>
            </a:p>
          </p:txBody>
        </p:sp>
        <p:sp>
          <p:nvSpPr>
            <p:cNvPr id="84" name="Rectangle 83">
              <a:extLst>
                <a:ext uri="{FF2B5EF4-FFF2-40B4-BE49-F238E27FC236}">
                  <a16:creationId xmlns:a16="http://schemas.microsoft.com/office/drawing/2014/main" id="{81A666A2-40E8-4624-9DF5-8EEC3CC6875E}"/>
                </a:ext>
              </a:extLst>
            </p:cNvPr>
            <p:cNvSpPr/>
            <p:nvPr/>
          </p:nvSpPr>
          <p:spPr>
            <a:xfrm>
              <a:off x="10541232" y="3401892"/>
              <a:ext cx="1417376"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Robotics</a:t>
              </a:r>
            </a:p>
          </p:txBody>
        </p:sp>
        <p:sp>
          <p:nvSpPr>
            <p:cNvPr id="85" name="Rectangle 84">
              <a:extLst>
                <a:ext uri="{FF2B5EF4-FFF2-40B4-BE49-F238E27FC236}">
                  <a16:creationId xmlns:a16="http://schemas.microsoft.com/office/drawing/2014/main" id="{57AAE806-A75F-4DF4-B97E-A12E734BEDC0}"/>
                </a:ext>
              </a:extLst>
            </p:cNvPr>
            <p:cNvSpPr/>
            <p:nvPr/>
          </p:nvSpPr>
          <p:spPr>
            <a:xfrm>
              <a:off x="6828791" y="1352177"/>
              <a:ext cx="2692019"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Processing</a:t>
              </a:r>
            </a:p>
          </p:txBody>
        </p:sp>
        <p:sp>
          <p:nvSpPr>
            <p:cNvPr id="86" name="Rectangle 85">
              <a:extLst>
                <a:ext uri="{FF2B5EF4-FFF2-40B4-BE49-F238E27FC236}">
                  <a16:creationId xmlns:a16="http://schemas.microsoft.com/office/drawing/2014/main" id="{490D61A1-B6D7-4200-999D-C5E7108F3DF3}"/>
                </a:ext>
              </a:extLst>
            </p:cNvPr>
            <p:cNvSpPr/>
            <p:nvPr/>
          </p:nvSpPr>
          <p:spPr>
            <a:xfrm>
              <a:off x="10559045" y="5205678"/>
              <a:ext cx="192232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Mining</a:t>
              </a:r>
            </a:p>
          </p:txBody>
        </p:sp>
        <p:sp>
          <p:nvSpPr>
            <p:cNvPr id="87" name="Rectangle 86">
              <a:extLst>
                <a:ext uri="{FF2B5EF4-FFF2-40B4-BE49-F238E27FC236}">
                  <a16:creationId xmlns:a16="http://schemas.microsoft.com/office/drawing/2014/main" id="{47879069-57BF-488B-9B00-A22306BB8C47}"/>
                </a:ext>
              </a:extLst>
            </p:cNvPr>
            <p:cNvSpPr/>
            <p:nvPr/>
          </p:nvSpPr>
          <p:spPr>
            <a:xfrm>
              <a:off x="7135893" y="7132221"/>
              <a:ext cx="2077813"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Video Games</a:t>
              </a:r>
            </a:p>
          </p:txBody>
        </p:sp>
        <p:sp>
          <p:nvSpPr>
            <p:cNvPr id="88" name="Rectangle 87">
              <a:extLst>
                <a:ext uri="{FF2B5EF4-FFF2-40B4-BE49-F238E27FC236}">
                  <a16:creationId xmlns:a16="http://schemas.microsoft.com/office/drawing/2014/main" id="{529AB9EB-7E22-4666-946F-BD900C61746D}"/>
                </a:ext>
              </a:extLst>
            </p:cNvPr>
            <p:cNvSpPr/>
            <p:nvPr/>
          </p:nvSpPr>
          <p:spPr>
            <a:xfrm>
              <a:off x="3724589" y="5138106"/>
              <a:ext cx="201491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Text Analysis</a:t>
              </a: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6007781" y="5119970"/>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7767637" y="6207187"/>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103171" y="3294124"/>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07204" y="3821292"/>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416861" y="4932649"/>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7740223" y="2254046"/>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297332" y="3039276"/>
              <a:ext cx="1169035" cy="1169035"/>
            </a:xfrm>
            <a:prstGeom prst="rect">
              <a:avLst/>
            </a:prstGeom>
          </p:spPr>
        </p:pic>
      </p:grpSp>
      <p:sp>
        <p:nvSpPr>
          <p:cNvPr id="34" name="Rectangle 33">
            <a:extLst>
              <a:ext uri="{FF2B5EF4-FFF2-40B4-BE49-F238E27FC236}">
                <a16:creationId xmlns:a16="http://schemas.microsoft.com/office/drawing/2014/main" id="{33E34B66-240E-40AB-9A51-F8C38C90A820}"/>
              </a:ext>
            </a:extLst>
          </p:cNvPr>
          <p:cNvSpPr/>
          <p:nvPr/>
        </p:nvSpPr>
        <p:spPr>
          <a:xfrm>
            <a:off x="2705967" y="1208412"/>
            <a:ext cx="11386322" cy="400110"/>
          </a:xfrm>
          <a:prstGeom prst="rect">
            <a:avLst/>
          </a:prstGeom>
        </p:spPr>
        <p:txBody>
          <a:bodyPr wrap="none">
            <a:spAutoFit/>
          </a:bodyPr>
          <a:lstStyle/>
          <a:p>
            <a:pPr algn="ct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ExtraBold"/>
              </a:rPr>
              <a:t>Artificial intelligence and Machine learning are being increasingly used in various functions such as:</a:t>
            </a:r>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74198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defRPr/>
            </a:pPr>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5" name="Rectangle 84">
            <a:extLst>
              <a:ext uri="{FF2B5EF4-FFF2-40B4-BE49-F238E27FC236}">
                <a16:creationId xmlns:a16="http://schemas.microsoft.com/office/drawing/2014/main" id="{57AAE806-A75F-4DF4-B97E-A12E734BEDC0}"/>
              </a:ext>
            </a:extLst>
          </p:cNvPr>
          <p:cNvSpPr/>
          <p:nvPr/>
        </p:nvSpPr>
        <p:spPr>
          <a:xfrm>
            <a:off x="1326202" y="1497910"/>
            <a:ext cx="2692019"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Image Processing</a:t>
            </a: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33" name="TextBox 32">
            <a:extLst>
              <a:ext uri="{FF2B5EF4-FFF2-40B4-BE49-F238E27FC236}">
                <a16:creationId xmlns:a16="http://schemas.microsoft.com/office/drawing/2014/main" id="{9127798A-53E1-4192-A541-DDC59FBB68D9}"/>
              </a:ext>
            </a:extLst>
          </p:cNvPr>
          <p:cNvSpPr txBox="1"/>
          <p:nvPr/>
        </p:nvSpPr>
        <p:spPr>
          <a:xfrm>
            <a:off x="5725979" y="8265329"/>
            <a:ext cx="5555093"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Optical Character Recognition (OCR)</a:t>
            </a:r>
          </a:p>
        </p:txBody>
      </p:sp>
      <p:sp>
        <p:nvSpPr>
          <p:cNvPr id="36" name="TextBox 35">
            <a:extLst>
              <a:ext uri="{FF2B5EF4-FFF2-40B4-BE49-F238E27FC236}">
                <a16:creationId xmlns:a16="http://schemas.microsoft.com/office/drawing/2014/main" id="{43267A50-6630-47E1-A65B-B120824DB805}"/>
              </a:ext>
            </a:extLst>
          </p:cNvPr>
          <p:cNvSpPr txBox="1"/>
          <p:nvPr/>
        </p:nvSpPr>
        <p:spPr>
          <a:xfrm>
            <a:off x="12212157" y="6609920"/>
            <a:ext cx="2499044"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Self-driving cars</a:t>
            </a:r>
          </a:p>
        </p:txBody>
      </p:sp>
      <p:sp>
        <p:nvSpPr>
          <p:cNvPr id="38" name="TextBox 37">
            <a:extLst>
              <a:ext uri="{FF2B5EF4-FFF2-40B4-BE49-F238E27FC236}">
                <a16:creationId xmlns:a16="http://schemas.microsoft.com/office/drawing/2014/main" id="{0708A9A6-91E6-4179-8AF5-E2CA95085566}"/>
              </a:ext>
            </a:extLst>
          </p:cNvPr>
          <p:cNvSpPr txBox="1"/>
          <p:nvPr/>
        </p:nvSpPr>
        <p:spPr>
          <a:xfrm>
            <a:off x="6113874" y="4667925"/>
            <a:ext cx="4716352"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Image tagging and recognition</a:t>
            </a:r>
          </a:p>
        </p:txBody>
      </p:sp>
      <p:pic>
        <p:nvPicPr>
          <p:cNvPr id="4" name="Picture 3">
            <a:extLst>
              <a:ext uri="{FF2B5EF4-FFF2-40B4-BE49-F238E27FC236}">
                <a16:creationId xmlns:a16="http://schemas.microsoft.com/office/drawing/2014/main" id="{E131D65C-8606-4B0A-8982-26DD733F8689}"/>
              </a:ext>
            </a:extLst>
          </p:cNvPr>
          <p:cNvPicPr>
            <a:picLocks noChangeAspect="1"/>
          </p:cNvPicPr>
          <p:nvPr/>
        </p:nvPicPr>
        <p:blipFill rotWithShape="1">
          <a:blip r:embed="rId6">
            <a:extLst>
              <a:ext uri="{28A0092B-C50C-407E-A947-70E740481C1C}">
                <a14:useLocalDpi xmlns:a14="http://schemas.microsoft.com/office/drawing/2010/main" val="0"/>
              </a:ext>
            </a:extLst>
          </a:blip>
          <a:srcRect l="428" r="10729"/>
          <a:stretch/>
        </p:blipFill>
        <p:spPr>
          <a:xfrm>
            <a:off x="6275230" y="1252101"/>
            <a:ext cx="4056403" cy="3428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3E1011D-9702-4E6B-AAFC-6E937E5CB6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5350" y="5751995"/>
            <a:ext cx="4560898" cy="2562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7F9930F3-708E-4531-90EE-7555799660F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4774"/>
          <a:stretch/>
        </p:blipFill>
        <p:spPr>
          <a:xfrm>
            <a:off x="11328819" y="3904547"/>
            <a:ext cx="4352598" cy="2752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TextBox 33">
            <a:extLst>
              <a:ext uri="{FF2B5EF4-FFF2-40B4-BE49-F238E27FC236}">
                <a16:creationId xmlns:a16="http://schemas.microsoft.com/office/drawing/2014/main" id="{D6D74CAE-4408-4C29-9C44-42F442407693}"/>
              </a:ext>
            </a:extLst>
          </p:cNvPr>
          <p:cNvSpPr txBox="1"/>
          <p:nvPr/>
        </p:nvSpPr>
        <p:spPr>
          <a:xfrm>
            <a:off x="11039776" y="8456513"/>
            <a:ext cx="4292352" cy="646331"/>
          </a:xfrm>
          <a:prstGeom prst="rect">
            <a:avLst/>
          </a:prstGeom>
          <a:noFill/>
        </p:spPr>
        <p:txBody>
          <a:bodyPr wrap="square" rtlCol="0">
            <a:spAutoFit/>
          </a:bodyPr>
          <a:lstStyle/>
          <a:p>
            <a:pPr algn="ctr"/>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Sources: Quora, documentarytube, Wikipedia</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Shape 372">
            <a:extLst>
              <a:ext uri="{FF2B5EF4-FFF2-40B4-BE49-F238E27FC236}">
                <a16:creationId xmlns:a16="http://schemas.microsoft.com/office/drawing/2014/main" id="{B07463BE-DC7D-46B0-9D16-B0EC4991A32E}"/>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39" name="Shape 375">
            <a:extLst>
              <a:ext uri="{FF2B5EF4-FFF2-40B4-BE49-F238E27FC236}">
                <a16:creationId xmlns:a16="http://schemas.microsoft.com/office/drawing/2014/main" id="{5D16E101-4918-4F4C-98CE-9FBBBCFC5738}"/>
              </a:ext>
            </a:extLst>
          </p:cNvPr>
          <p:cNvPicPr preferRelativeResize="0"/>
          <p:nvPr/>
        </p:nvPicPr>
        <p:blipFill rotWithShape="1">
          <a:blip r:embed="rId9">
            <a:alphaModFix/>
          </a:blip>
          <a:srcRect/>
          <a:stretch/>
        </p:blipFill>
        <p:spPr>
          <a:xfrm>
            <a:off x="4618370" y="832865"/>
            <a:ext cx="7040880" cy="253919"/>
          </a:xfrm>
          <a:prstGeom prst="rect">
            <a:avLst/>
          </a:prstGeom>
          <a:noFill/>
          <a:ln>
            <a:noFill/>
          </a:ln>
        </p:spPr>
      </p:pic>
    </p:spTree>
    <p:extLst>
      <p:ext uri="{BB962C8B-B14F-4D97-AF65-F5344CB8AC3E}">
        <p14:creationId xmlns:p14="http://schemas.microsoft.com/office/powerpoint/2010/main" val="140648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defRPr/>
            </a:pPr>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36" name="TextBox 35">
            <a:extLst>
              <a:ext uri="{FF2B5EF4-FFF2-40B4-BE49-F238E27FC236}">
                <a16:creationId xmlns:a16="http://schemas.microsoft.com/office/drawing/2014/main" id="{43267A50-6630-47E1-A65B-B120824DB805}"/>
              </a:ext>
            </a:extLst>
          </p:cNvPr>
          <p:cNvSpPr txBox="1"/>
          <p:nvPr/>
        </p:nvSpPr>
        <p:spPr>
          <a:xfrm>
            <a:off x="12078806" y="7980886"/>
            <a:ext cx="2932593" cy="496674"/>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sz="2000" dirty="0"/>
              <a:t>Industrial robotics</a:t>
            </a:r>
          </a:p>
        </p:txBody>
      </p:sp>
      <p:sp>
        <p:nvSpPr>
          <p:cNvPr id="38" name="TextBox 37">
            <a:extLst>
              <a:ext uri="{FF2B5EF4-FFF2-40B4-BE49-F238E27FC236}">
                <a16:creationId xmlns:a16="http://schemas.microsoft.com/office/drawing/2014/main" id="{0708A9A6-91E6-4179-8AF5-E2CA95085566}"/>
              </a:ext>
            </a:extLst>
          </p:cNvPr>
          <p:cNvSpPr txBox="1"/>
          <p:nvPr/>
        </p:nvSpPr>
        <p:spPr>
          <a:xfrm>
            <a:off x="6942697" y="4430945"/>
            <a:ext cx="3011076" cy="496674"/>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sz="2000" dirty="0"/>
              <a:t>Human simulation</a:t>
            </a:r>
          </a:p>
        </p:txBody>
      </p:sp>
      <p:sp>
        <p:nvSpPr>
          <p:cNvPr id="34" name="Rectangle 33">
            <a:extLst>
              <a:ext uri="{FF2B5EF4-FFF2-40B4-BE49-F238E27FC236}">
                <a16:creationId xmlns:a16="http://schemas.microsoft.com/office/drawing/2014/main" id="{51CE78DB-DDCC-4C46-A85A-45B65AFD520E}"/>
              </a:ext>
            </a:extLst>
          </p:cNvPr>
          <p:cNvSpPr/>
          <p:nvPr/>
        </p:nvSpPr>
        <p:spPr>
          <a:xfrm>
            <a:off x="3686226" y="2696313"/>
            <a:ext cx="1417376"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Robotics</a:t>
            </a:r>
          </a:p>
        </p:txBody>
      </p:sp>
      <p:pic>
        <p:nvPicPr>
          <p:cNvPr id="3" name="Picture 2">
            <a:extLst>
              <a:ext uri="{FF2B5EF4-FFF2-40B4-BE49-F238E27FC236}">
                <a16:creationId xmlns:a16="http://schemas.microsoft.com/office/drawing/2014/main" id="{A2E5F3BF-A426-4C09-92AA-C4E2830CC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3804" y="1265007"/>
            <a:ext cx="4719705" cy="3140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CB10CF3-8077-49B4-9CD2-855DF9A57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4381" y="4668008"/>
            <a:ext cx="5128796" cy="3369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 name="Picture 38">
            <a:extLst>
              <a:ext uri="{FF2B5EF4-FFF2-40B4-BE49-F238E27FC236}">
                <a16:creationId xmlns:a16="http://schemas.microsoft.com/office/drawing/2014/main" id="{7177DF54-C959-4343-A2A6-902E242F1FAF}"/>
              </a:ext>
            </a:extLst>
          </p:cNvPr>
          <p:cNvPicPr>
            <a:picLocks noChangeAspect="1"/>
          </p:cNvPicPr>
          <p:nvPr/>
        </p:nvPicPr>
        <p:blipFill rotWithShape="1">
          <a:blip r:embed="rId8">
            <a:extLst>
              <a:ext uri="{28A0092B-C50C-407E-A947-70E740481C1C}">
                <a14:useLocalDpi xmlns:a14="http://schemas.microsoft.com/office/drawing/2010/main" val="0"/>
              </a:ext>
            </a:extLst>
          </a:blip>
          <a:srcRect l="12674" r="10659"/>
          <a:stretch/>
        </p:blipFill>
        <p:spPr>
          <a:xfrm>
            <a:off x="6293804" y="5495882"/>
            <a:ext cx="3897672" cy="2541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TextBox 32">
            <a:extLst>
              <a:ext uri="{FF2B5EF4-FFF2-40B4-BE49-F238E27FC236}">
                <a16:creationId xmlns:a16="http://schemas.microsoft.com/office/drawing/2014/main" id="{9E474331-8D28-45D4-ACCD-C76DB431E7E7}"/>
              </a:ext>
            </a:extLst>
          </p:cNvPr>
          <p:cNvSpPr txBox="1"/>
          <p:nvPr/>
        </p:nvSpPr>
        <p:spPr>
          <a:xfrm>
            <a:off x="5899124" y="8760552"/>
            <a:ext cx="4292352" cy="369332"/>
          </a:xfrm>
          <a:prstGeom prst="rect">
            <a:avLst/>
          </a:prstGeom>
          <a:noFill/>
        </p:spPr>
        <p:txBody>
          <a:bodyPr wrap="square" rtlCol="0">
            <a:spAutoFit/>
          </a:bodyPr>
          <a:lstStyle/>
          <a:p>
            <a:pPr algn="ctr"/>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Sources: uiowa.edu, LinkedIn, Hilton</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Shape 372">
            <a:extLst>
              <a:ext uri="{FF2B5EF4-FFF2-40B4-BE49-F238E27FC236}">
                <a16:creationId xmlns:a16="http://schemas.microsoft.com/office/drawing/2014/main" id="{8523CD3F-E3FE-4D53-843A-AFC3FEA0D948}"/>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40" name="Shape 375">
            <a:extLst>
              <a:ext uri="{FF2B5EF4-FFF2-40B4-BE49-F238E27FC236}">
                <a16:creationId xmlns:a16="http://schemas.microsoft.com/office/drawing/2014/main" id="{836D7447-2B40-47CD-9BC6-5D02B9F985FF}"/>
              </a:ext>
            </a:extLst>
          </p:cNvPr>
          <p:cNvPicPr preferRelativeResize="0"/>
          <p:nvPr/>
        </p:nvPicPr>
        <p:blipFill rotWithShape="1">
          <a:blip r:embed="rId9">
            <a:alphaModFix/>
          </a:blip>
          <a:srcRect/>
          <a:stretch/>
        </p:blipFill>
        <p:spPr>
          <a:xfrm>
            <a:off x="4618370" y="832865"/>
            <a:ext cx="7040880" cy="253919"/>
          </a:xfrm>
          <a:prstGeom prst="rect">
            <a:avLst/>
          </a:prstGeom>
          <a:noFill/>
          <a:ln>
            <a:noFill/>
          </a:ln>
        </p:spPr>
      </p:pic>
      <p:sp>
        <p:nvSpPr>
          <p:cNvPr id="35" name="TextBox 34">
            <a:extLst>
              <a:ext uri="{FF2B5EF4-FFF2-40B4-BE49-F238E27FC236}">
                <a16:creationId xmlns:a16="http://schemas.microsoft.com/office/drawing/2014/main" id="{EEF3C14F-8F5B-4517-B29F-D626CE956A8D}"/>
              </a:ext>
            </a:extLst>
          </p:cNvPr>
          <p:cNvSpPr txBox="1"/>
          <p:nvPr/>
        </p:nvSpPr>
        <p:spPr>
          <a:xfrm>
            <a:off x="7180400" y="8109420"/>
            <a:ext cx="3011076" cy="496674"/>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sz="2000" dirty="0"/>
              <a:t>Humanoid Robot</a:t>
            </a:r>
          </a:p>
        </p:txBody>
      </p:sp>
    </p:spTree>
    <p:extLst>
      <p:ext uri="{BB962C8B-B14F-4D97-AF65-F5344CB8AC3E}">
        <p14:creationId xmlns:p14="http://schemas.microsoft.com/office/powerpoint/2010/main" val="689546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defRPr/>
            </a:pPr>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36" name="TextBox 35">
            <a:extLst>
              <a:ext uri="{FF2B5EF4-FFF2-40B4-BE49-F238E27FC236}">
                <a16:creationId xmlns:a16="http://schemas.microsoft.com/office/drawing/2014/main" id="{43267A50-6630-47E1-A65B-B120824DB805}"/>
              </a:ext>
            </a:extLst>
          </p:cNvPr>
          <p:cNvSpPr txBox="1"/>
          <p:nvPr/>
        </p:nvSpPr>
        <p:spPr>
          <a:xfrm>
            <a:off x="9358891" y="8174173"/>
            <a:ext cx="2723043"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Association rules</a:t>
            </a:r>
          </a:p>
        </p:txBody>
      </p:sp>
      <p:sp>
        <p:nvSpPr>
          <p:cNvPr id="38" name="TextBox 37">
            <a:extLst>
              <a:ext uri="{FF2B5EF4-FFF2-40B4-BE49-F238E27FC236}">
                <a16:creationId xmlns:a16="http://schemas.microsoft.com/office/drawing/2014/main" id="{0708A9A6-91E6-4179-8AF5-E2CA95085566}"/>
              </a:ext>
            </a:extLst>
          </p:cNvPr>
          <p:cNvSpPr txBox="1"/>
          <p:nvPr/>
        </p:nvSpPr>
        <p:spPr>
          <a:xfrm>
            <a:off x="6949413" y="4296875"/>
            <a:ext cx="3011076" cy="587277"/>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Anomaly detection</a:t>
            </a:r>
          </a:p>
        </p:txBody>
      </p:sp>
      <p:sp>
        <p:nvSpPr>
          <p:cNvPr id="33" name="Rectangle 32">
            <a:extLst>
              <a:ext uri="{FF2B5EF4-FFF2-40B4-BE49-F238E27FC236}">
                <a16:creationId xmlns:a16="http://schemas.microsoft.com/office/drawing/2014/main" id="{89CCCB03-820F-4EDD-AF75-1B08EBDDACB4}"/>
              </a:ext>
            </a:extLst>
          </p:cNvPr>
          <p:cNvSpPr/>
          <p:nvPr/>
        </p:nvSpPr>
        <p:spPr>
          <a:xfrm>
            <a:off x="3446522" y="6215410"/>
            <a:ext cx="192232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Mining</a:t>
            </a:r>
          </a:p>
        </p:txBody>
      </p:sp>
      <p:pic>
        <p:nvPicPr>
          <p:cNvPr id="4" name="Picture 3">
            <a:extLst>
              <a:ext uri="{FF2B5EF4-FFF2-40B4-BE49-F238E27FC236}">
                <a16:creationId xmlns:a16="http://schemas.microsoft.com/office/drawing/2014/main" id="{B1BDE9A1-BBF8-4607-AAAF-D731D6DA9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2030" y="1571977"/>
            <a:ext cx="4107331" cy="2733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8E49CAB-EC10-4520-9101-0BFF9F7DD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165" y="5388856"/>
            <a:ext cx="7780707" cy="2855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074E2005-7B92-4DEB-87EF-9C360B95C38B}"/>
              </a:ext>
            </a:extLst>
          </p:cNvPr>
          <p:cNvPicPr>
            <a:picLocks noChangeAspect="1"/>
          </p:cNvPicPr>
          <p:nvPr/>
        </p:nvPicPr>
        <p:blipFill rotWithShape="1">
          <a:blip r:embed="rId8">
            <a:extLst>
              <a:ext uri="{28A0092B-C50C-407E-A947-70E740481C1C}">
                <a14:useLocalDpi xmlns:a14="http://schemas.microsoft.com/office/drawing/2010/main" val="0"/>
              </a:ext>
            </a:extLst>
          </a:blip>
          <a:srcRect l="6531" t="9322" r="6167" b="24509"/>
          <a:stretch/>
        </p:blipFill>
        <p:spPr>
          <a:xfrm>
            <a:off x="11513841" y="1246661"/>
            <a:ext cx="3916840" cy="3217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 name="TextBox 39">
            <a:extLst>
              <a:ext uri="{FF2B5EF4-FFF2-40B4-BE49-F238E27FC236}">
                <a16:creationId xmlns:a16="http://schemas.microsoft.com/office/drawing/2014/main" id="{D999D65E-BA5E-49B9-B7DB-E1A3FA7AD4B7}"/>
              </a:ext>
            </a:extLst>
          </p:cNvPr>
          <p:cNvSpPr txBox="1"/>
          <p:nvPr/>
        </p:nvSpPr>
        <p:spPr>
          <a:xfrm>
            <a:off x="10955841" y="4345144"/>
            <a:ext cx="4535669"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pPr algn="r"/>
            <a:r>
              <a:rPr lang="en-IN" dirty="0"/>
              <a:t>Grouping and Predictions</a:t>
            </a:r>
          </a:p>
        </p:txBody>
      </p:sp>
      <p:sp>
        <p:nvSpPr>
          <p:cNvPr id="34" name="TextBox 33">
            <a:extLst>
              <a:ext uri="{FF2B5EF4-FFF2-40B4-BE49-F238E27FC236}">
                <a16:creationId xmlns:a16="http://schemas.microsoft.com/office/drawing/2014/main" id="{55142D4E-280B-457A-A880-D4E23847001C}"/>
              </a:ext>
            </a:extLst>
          </p:cNvPr>
          <p:cNvSpPr txBox="1"/>
          <p:nvPr/>
        </p:nvSpPr>
        <p:spPr>
          <a:xfrm>
            <a:off x="6262029" y="8702611"/>
            <a:ext cx="3096861" cy="369332"/>
          </a:xfrm>
          <a:prstGeom prst="rect">
            <a:avLst/>
          </a:prstGeom>
          <a:noFill/>
        </p:spPr>
        <p:txBody>
          <a:bodyPr wrap="square" rtlCol="0">
            <a:spAutoFit/>
          </a:bodyPr>
          <a:lstStyle/>
          <a:p>
            <a:pPr algn="ctr"/>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Sources: dbta, Futurism</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Shape 372">
            <a:extLst>
              <a:ext uri="{FF2B5EF4-FFF2-40B4-BE49-F238E27FC236}">
                <a16:creationId xmlns:a16="http://schemas.microsoft.com/office/drawing/2014/main" id="{1F660FE9-92F9-4CAA-8160-16CC73691665}"/>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39" name="Shape 375">
            <a:extLst>
              <a:ext uri="{FF2B5EF4-FFF2-40B4-BE49-F238E27FC236}">
                <a16:creationId xmlns:a16="http://schemas.microsoft.com/office/drawing/2014/main" id="{8FAE7B7F-E40E-4084-B2BF-D0EEC87E3F8C}"/>
              </a:ext>
            </a:extLst>
          </p:cNvPr>
          <p:cNvPicPr preferRelativeResize="0"/>
          <p:nvPr/>
        </p:nvPicPr>
        <p:blipFill rotWithShape="1">
          <a:blip r:embed="rId9">
            <a:alphaModFix/>
          </a:blip>
          <a:srcRect/>
          <a:stretch/>
        </p:blipFill>
        <p:spPr>
          <a:xfrm>
            <a:off x="4618370" y="832865"/>
            <a:ext cx="7040880" cy="253919"/>
          </a:xfrm>
          <a:prstGeom prst="rect">
            <a:avLst/>
          </a:prstGeom>
          <a:noFill/>
          <a:ln>
            <a:noFill/>
          </a:ln>
        </p:spPr>
      </p:pic>
    </p:spTree>
    <p:extLst>
      <p:ext uri="{BB962C8B-B14F-4D97-AF65-F5344CB8AC3E}">
        <p14:creationId xmlns:p14="http://schemas.microsoft.com/office/powerpoint/2010/main" val="1201486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defRPr/>
            </a:pPr>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38" name="TextBox 37">
            <a:extLst>
              <a:ext uri="{FF2B5EF4-FFF2-40B4-BE49-F238E27FC236}">
                <a16:creationId xmlns:a16="http://schemas.microsoft.com/office/drawing/2014/main" id="{0708A9A6-91E6-4179-8AF5-E2CA95085566}"/>
              </a:ext>
            </a:extLst>
          </p:cNvPr>
          <p:cNvSpPr txBox="1"/>
          <p:nvPr/>
        </p:nvSpPr>
        <p:spPr>
          <a:xfrm>
            <a:off x="7463762" y="6447838"/>
            <a:ext cx="7299988" cy="646331"/>
          </a:xfrm>
          <a:prstGeom prst="rect">
            <a:avLst/>
          </a:prstGeom>
          <a:noFill/>
        </p:spPr>
        <p:txBody>
          <a:bodyPr wrap="square" rtlCol="0">
            <a:spAutoFit/>
          </a:bodyPr>
          <a:lstStyle>
            <a:defPPr>
              <a:defRPr lang="en-US"/>
            </a:defPPr>
            <a:lvl1pPr lvl="0" defTabSz="1219170">
              <a:lnSpc>
                <a:spcPct val="150000"/>
              </a:lnSpc>
              <a:buClr>
                <a:srgbClr val="3F3F3F"/>
              </a:buClr>
              <a:buSzPct val="100000"/>
              <a:defRPr sz="2400">
                <a:solidFill>
                  <a:srgbClr val="3F3F3F"/>
                </a:solidFill>
                <a:latin typeface="Open Sans"/>
                <a:ea typeface="Open Sans"/>
                <a:cs typeface="Open Sans"/>
              </a:defRPr>
            </a:lvl1pPr>
          </a:lstStyle>
          <a:p>
            <a:r>
              <a:rPr lang="en-IN" dirty="0"/>
              <a:t>Some games implement reinforcement learning</a:t>
            </a:r>
          </a:p>
        </p:txBody>
      </p:sp>
      <p:sp>
        <p:nvSpPr>
          <p:cNvPr id="35" name="Rectangle 34">
            <a:extLst>
              <a:ext uri="{FF2B5EF4-FFF2-40B4-BE49-F238E27FC236}">
                <a16:creationId xmlns:a16="http://schemas.microsoft.com/office/drawing/2014/main" id="{E06A661D-C5F3-4FEF-85D4-664585C004C0}"/>
              </a:ext>
            </a:extLst>
          </p:cNvPr>
          <p:cNvSpPr/>
          <p:nvPr/>
        </p:nvSpPr>
        <p:spPr>
          <a:xfrm>
            <a:off x="1716930" y="7264039"/>
            <a:ext cx="2077813"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Video Games</a:t>
            </a:r>
          </a:p>
        </p:txBody>
      </p:sp>
      <p:pic>
        <p:nvPicPr>
          <p:cNvPr id="3" name="Picture 2">
            <a:extLst>
              <a:ext uri="{FF2B5EF4-FFF2-40B4-BE49-F238E27FC236}">
                <a16:creationId xmlns:a16="http://schemas.microsoft.com/office/drawing/2014/main" id="{B5449F09-121E-4912-B8B5-E9ADE3222B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762" y="2606161"/>
            <a:ext cx="6979629" cy="3930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TextBox 29">
            <a:extLst>
              <a:ext uri="{FF2B5EF4-FFF2-40B4-BE49-F238E27FC236}">
                <a16:creationId xmlns:a16="http://schemas.microsoft.com/office/drawing/2014/main" id="{F5B04082-2FBB-4987-A6CB-065CB24DF010}"/>
              </a:ext>
            </a:extLst>
          </p:cNvPr>
          <p:cNvSpPr txBox="1"/>
          <p:nvPr/>
        </p:nvSpPr>
        <p:spPr>
          <a:xfrm>
            <a:off x="7463762" y="8550211"/>
            <a:ext cx="3096861" cy="369332"/>
          </a:xfrm>
          <a:prstGeom prst="rect">
            <a:avLst/>
          </a:prstGeom>
          <a:noFill/>
        </p:spPr>
        <p:txBody>
          <a:bodyPr wrap="square" rtlCol="0">
            <a:spAutoFit/>
          </a:bodyPr>
          <a:lstStyle/>
          <a:p>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Sources: Quora</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Shape 372">
            <a:extLst>
              <a:ext uri="{FF2B5EF4-FFF2-40B4-BE49-F238E27FC236}">
                <a16:creationId xmlns:a16="http://schemas.microsoft.com/office/drawing/2014/main" id="{59B0527B-11B0-4FF1-BD4A-ACB47FF87254}"/>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34" name="Shape 375">
            <a:extLst>
              <a:ext uri="{FF2B5EF4-FFF2-40B4-BE49-F238E27FC236}">
                <a16:creationId xmlns:a16="http://schemas.microsoft.com/office/drawing/2014/main" id="{1DDB8C22-E47F-4011-8565-DACBB9ED0A04}"/>
              </a:ext>
            </a:extLst>
          </p:cNvPr>
          <p:cNvPicPr preferRelativeResize="0"/>
          <p:nvPr/>
        </p:nvPicPr>
        <p:blipFill rotWithShape="1">
          <a:blip r:embed="rId7">
            <a:alphaModFix/>
          </a:blip>
          <a:srcRect/>
          <a:stretch/>
        </p:blipFill>
        <p:spPr>
          <a:xfrm>
            <a:off x="4618370" y="832865"/>
            <a:ext cx="7040880" cy="253919"/>
          </a:xfrm>
          <a:prstGeom prst="rect">
            <a:avLst/>
          </a:prstGeom>
          <a:noFill/>
          <a:ln>
            <a:noFill/>
          </a:ln>
        </p:spPr>
      </p:pic>
    </p:spTree>
    <p:extLst>
      <p:ext uri="{BB962C8B-B14F-4D97-AF65-F5344CB8AC3E}">
        <p14:creationId xmlns:p14="http://schemas.microsoft.com/office/powerpoint/2010/main" val="2131823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31" name="Rectangle 30">
            <a:extLst>
              <a:ext uri="{FF2B5EF4-FFF2-40B4-BE49-F238E27FC236}">
                <a16:creationId xmlns:a16="http://schemas.microsoft.com/office/drawing/2014/main" id="{8F464D04-117B-41F0-A97E-B60E2905CFFB}"/>
              </a:ext>
            </a:extLst>
          </p:cNvPr>
          <p:cNvSpPr/>
          <p:nvPr/>
        </p:nvSpPr>
        <p:spPr>
          <a:xfrm>
            <a:off x="-70222" y="6225931"/>
            <a:ext cx="201491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Text Analysis</a:t>
            </a:r>
          </a:p>
        </p:txBody>
      </p:sp>
      <p:grpSp>
        <p:nvGrpSpPr>
          <p:cNvPr id="692" name="Group 691">
            <a:extLst>
              <a:ext uri="{FF2B5EF4-FFF2-40B4-BE49-F238E27FC236}">
                <a16:creationId xmlns:a16="http://schemas.microsoft.com/office/drawing/2014/main" id="{256D328E-32A4-44A8-B65E-FE4A4CFBFE60}"/>
              </a:ext>
            </a:extLst>
          </p:cNvPr>
          <p:cNvGrpSpPr/>
          <p:nvPr/>
        </p:nvGrpSpPr>
        <p:grpSpPr>
          <a:xfrm>
            <a:off x="6826350" y="4016493"/>
            <a:ext cx="6509985" cy="3904526"/>
            <a:chOff x="3078162" y="1872688"/>
            <a:chExt cx="10099676" cy="5757862"/>
          </a:xfrm>
        </p:grpSpPr>
        <p:grpSp>
          <p:nvGrpSpPr>
            <p:cNvPr id="693" name="Group 692">
              <a:extLst>
                <a:ext uri="{FF2B5EF4-FFF2-40B4-BE49-F238E27FC236}">
                  <a16:creationId xmlns:a16="http://schemas.microsoft.com/office/drawing/2014/main" id="{A08EE2D3-179B-46BC-99EF-14A6DC8C173A}"/>
                </a:ext>
              </a:extLst>
            </p:cNvPr>
            <p:cNvGrpSpPr/>
            <p:nvPr/>
          </p:nvGrpSpPr>
          <p:grpSpPr>
            <a:xfrm>
              <a:off x="3078162" y="1872688"/>
              <a:ext cx="10099676" cy="5757862"/>
              <a:chOff x="2938462" y="2565400"/>
              <a:chExt cx="10099676" cy="5757862"/>
            </a:xfrm>
          </p:grpSpPr>
          <p:sp>
            <p:nvSpPr>
              <p:cNvPr id="695" name="Freeform 23">
                <a:extLst>
                  <a:ext uri="{FF2B5EF4-FFF2-40B4-BE49-F238E27FC236}">
                    <a16:creationId xmlns:a16="http://schemas.microsoft.com/office/drawing/2014/main" id="{EA555ADA-2710-41E4-BCB1-A417414171F8}"/>
                  </a:ext>
                </a:extLst>
              </p:cNvPr>
              <p:cNvSpPr>
                <a:spLocks/>
              </p:cNvSpPr>
              <p:nvPr/>
            </p:nvSpPr>
            <p:spPr bwMode="auto">
              <a:xfrm>
                <a:off x="3892550" y="2565400"/>
                <a:ext cx="8089900" cy="5353050"/>
              </a:xfrm>
              <a:custGeom>
                <a:avLst/>
                <a:gdLst>
                  <a:gd name="T0" fmla="*/ 1120 w 1120"/>
                  <a:gd name="T1" fmla="*/ 740 h 740"/>
                  <a:gd name="T2" fmla="*/ 0 w 1120"/>
                  <a:gd name="T3" fmla="*/ 740 h 740"/>
                  <a:gd name="T4" fmla="*/ 0 w 1120"/>
                  <a:gd name="T5" fmla="*/ 23 h 740"/>
                  <a:gd name="T6" fmla="*/ 31 w 1120"/>
                  <a:gd name="T7" fmla="*/ 0 h 740"/>
                  <a:gd name="T8" fmla="*/ 1098 w 1120"/>
                  <a:gd name="T9" fmla="*/ 0 h 740"/>
                  <a:gd name="T10" fmla="*/ 1120 w 1120"/>
                  <a:gd name="T11" fmla="*/ 23 h 740"/>
                  <a:gd name="T12" fmla="*/ 1120 w 1120"/>
                  <a:gd name="T13" fmla="*/ 740 h 740"/>
                </a:gdLst>
                <a:ahLst/>
                <a:cxnLst>
                  <a:cxn ang="0">
                    <a:pos x="T0" y="T1"/>
                  </a:cxn>
                  <a:cxn ang="0">
                    <a:pos x="T2" y="T3"/>
                  </a:cxn>
                  <a:cxn ang="0">
                    <a:pos x="T4" y="T5"/>
                  </a:cxn>
                  <a:cxn ang="0">
                    <a:pos x="T6" y="T7"/>
                  </a:cxn>
                  <a:cxn ang="0">
                    <a:pos x="T8" y="T9"/>
                  </a:cxn>
                  <a:cxn ang="0">
                    <a:pos x="T10" y="T11"/>
                  </a:cxn>
                  <a:cxn ang="0">
                    <a:pos x="T12" y="T13"/>
                  </a:cxn>
                </a:cxnLst>
                <a:rect l="0" t="0" r="r" b="b"/>
                <a:pathLst>
                  <a:path w="1120" h="740">
                    <a:moveTo>
                      <a:pt x="1120" y="740"/>
                    </a:moveTo>
                    <a:cubicBezTo>
                      <a:pt x="0" y="740"/>
                      <a:pt x="0" y="740"/>
                      <a:pt x="0" y="740"/>
                    </a:cubicBezTo>
                    <a:cubicBezTo>
                      <a:pt x="0" y="23"/>
                      <a:pt x="0" y="23"/>
                      <a:pt x="0" y="23"/>
                    </a:cubicBezTo>
                    <a:cubicBezTo>
                      <a:pt x="0" y="8"/>
                      <a:pt x="16" y="0"/>
                      <a:pt x="31" y="0"/>
                    </a:cubicBezTo>
                    <a:cubicBezTo>
                      <a:pt x="1098" y="0"/>
                      <a:pt x="1098" y="0"/>
                      <a:pt x="1098" y="0"/>
                    </a:cubicBezTo>
                    <a:cubicBezTo>
                      <a:pt x="1112" y="0"/>
                      <a:pt x="1120" y="8"/>
                      <a:pt x="1120" y="23"/>
                    </a:cubicBezTo>
                    <a:lnTo>
                      <a:pt x="1120" y="74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6" name="Rectangle 24">
                <a:extLst>
                  <a:ext uri="{FF2B5EF4-FFF2-40B4-BE49-F238E27FC236}">
                    <a16:creationId xmlns:a16="http://schemas.microsoft.com/office/drawing/2014/main" id="{ED4FFD0C-FB4E-47F5-8CC7-90494C944597}"/>
                  </a:ext>
                </a:extLst>
              </p:cNvPr>
              <p:cNvSpPr>
                <a:spLocks noChangeArrowheads="1"/>
              </p:cNvSpPr>
              <p:nvPr/>
            </p:nvSpPr>
            <p:spPr bwMode="auto">
              <a:xfrm>
                <a:off x="4210050" y="2941638"/>
                <a:ext cx="7512050" cy="457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7" name="Freeform 25">
                <a:extLst>
                  <a:ext uri="{FF2B5EF4-FFF2-40B4-BE49-F238E27FC236}">
                    <a16:creationId xmlns:a16="http://schemas.microsoft.com/office/drawing/2014/main" id="{F13F65FB-149F-4B02-B970-F94315E8E4DF}"/>
                  </a:ext>
                </a:extLst>
              </p:cNvPr>
              <p:cNvSpPr>
                <a:spLocks/>
              </p:cNvSpPr>
              <p:nvPr/>
            </p:nvSpPr>
            <p:spPr bwMode="auto">
              <a:xfrm>
                <a:off x="2946400" y="8150225"/>
                <a:ext cx="10091738" cy="173037"/>
              </a:xfrm>
              <a:custGeom>
                <a:avLst/>
                <a:gdLst>
                  <a:gd name="T0" fmla="*/ 1343 w 1397"/>
                  <a:gd name="T1" fmla="*/ 24 h 24"/>
                  <a:gd name="T2" fmla="*/ 54 w 1397"/>
                  <a:gd name="T3" fmla="*/ 24 h 24"/>
                  <a:gd name="T4" fmla="*/ 0 w 1397"/>
                  <a:gd name="T5" fmla="*/ 0 h 24"/>
                  <a:gd name="T6" fmla="*/ 1397 w 1397"/>
                  <a:gd name="T7" fmla="*/ 0 h 24"/>
                  <a:gd name="T8" fmla="*/ 1343 w 1397"/>
                  <a:gd name="T9" fmla="*/ 24 h 24"/>
                </a:gdLst>
                <a:ahLst/>
                <a:cxnLst>
                  <a:cxn ang="0">
                    <a:pos x="T0" y="T1"/>
                  </a:cxn>
                  <a:cxn ang="0">
                    <a:pos x="T2" y="T3"/>
                  </a:cxn>
                  <a:cxn ang="0">
                    <a:pos x="T4" y="T5"/>
                  </a:cxn>
                  <a:cxn ang="0">
                    <a:pos x="T6" y="T7"/>
                  </a:cxn>
                  <a:cxn ang="0">
                    <a:pos x="T8" y="T9"/>
                  </a:cxn>
                </a:cxnLst>
                <a:rect l="0" t="0" r="r" b="b"/>
                <a:pathLst>
                  <a:path w="1397" h="24">
                    <a:moveTo>
                      <a:pt x="1343" y="24"/>
                    </a:moveTo>
                    <a:cubicBezTo>
                      <a:pt x="54" y="24"/>
                      <a:pt x="54" y="24"/>
                      <a:pt x="54" y="24"/>
                    </a:cubicBezTo>
                    <a:cubicBezTo>
                      <a:pt x="34" y="24"/>
                      <a:pt x="0" y="0"/>
                      <a:pt x="0" y="0"/>
                    </a:cubicBezTo>
                    <a:cubicBezTo>
                      <a:pt x="1397" y="0"/>
                      <a:pt x="1397" y="0"/>
                      <a:pt x="1397" y="0"/>
                    </a:cubicBezTo>
                    <a:cubicBezTo>
                      <a:pt x="1397" y="0"/>
                      <a:pt x="1364" y="24"/>
                      <a:pt x="1343" y="2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8" name="Freeform 26">
                <a:extLst>
                  <a:ext uri="{FF2B5EF4-FFF2-40B4-BE49-F238E27FC236}">
                    <a16:creationId xmlns:a16="http://schemas.microsoft.com/office/drawing/2014/main" id="{02CB5839-3AA2-46A7-A01F-BA9CBF4DC7D9}"/>
                  </a:ext>
                </a:extLst>
              </p:cNvPr>
              <p:cNvSpPr>
                <a:spLocks/>
              </p:cNvSpPr>
              <p:nvPr/>
            </p:nvSpPr>
            <p:spPr bwMode="auto">
              <a:xfrm>
                <a:off x="2938462" y="7831138"/>
                <a:ext cx="10083800" cy="319087"/>
              </a:xfrm>
              <a:custGeom>
                <a:avLst/>
                <a:gdLst>
                  <a:gd name="T0" fmla="*/ 1396 w 1396"/>
                  <a:gd name="T1" fmla="*/ 44 h 44"/>
                  <a:gd name="T2" fmla="*/ 0 w 1396"/>
                  <a:gd name="T3" fmla="*/ 44 h 44"/>
                  <a:gd name="T4" fmla="*/ 0 w 1396"/>
                  <a:gd name="T5" fmla="*/ 11 h 44"/>
                  <a:gd name="T6" fmla="*/ 14 w 1396"/>
                  <a:gd name="T7" fmla="*/ 0 h 44"/>
                  <a:gd name="T8" fmla="*/ 1385 w 1396"/>
                  <a:gd name="T9" fmla="*/ 0 h 44"/>
                  <a:gd name="T10" fmla="*/ 1396 w 1396"/>
                  <a:gd name="T11" fmla="*/ 11 h 44"/>
                  <a:gd name="T12" fmla="*/ 1396 w 139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396" h="44">
                    <a:moveTo>
                      <a:pt x="1396" y="44"/>
                    </a:moveTo>
                    <a:cubicBezTo>
                      <a:pt x="0" y="44"/>
                      <a:pt x="0" y="44"/>
                      <a:pt x="0" y="44"/>
                    </a:cubicBezTo>
                    <a:cubicBezTo>
                      <a:pt x="0" y="11"/>
                      <a:pt x="0" y="11"/>
                      <a:pt x="0" y="11"/>
                    </a:cubicBezTo>
                    <a:cubicBezTo>
                      <a:pt x="0" y="3"/>
                      <a:pt x="7" y="0"/>
                      <a:pt x="14" y="0"/>
                    </a:cubicBezTo>
                    <a:cubicBezTo>
                      <a:pt x="1385" y="0"/>
                      <a:pt x="1385" y="0"/>
                      <a:pt x="1385" y="0"/>
                    </a:cubicBezTo>
                    <a:cubicBezTo>
                      <a:pt x="1392" y="0"/>
                      <a:pt x="1396" y="3"/>
                      <a:pt x="1396" y="11"/>
                    </a:cubicBezTo>
                    <a:lnTo>
                      <a:pt x="1396" y="4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9" name="Freeform 27">
                <a:extLst>
                  <a:ext uri="{FF2B5EF4-FFF2-40B4-BE49-F238E27FC236}">
                    <a16:creationId xmlns:a16="http://schemas.microsoft.com/office/drawing/2014/main" id="{4AF4526A-5185-4D0D-BB67-2DD7C1C8742A}"/>
                  </a:ext>
                </a:extLst>
              </p:cNvPr>
              <p:cNvSpPr>
                <a:spLocks/>
              </p:cNvSpPr>
              <p:nvPr/>
            </p:nvSpPr>
            <p:spPr bwMode="auto">
              <a:xfrm>
                <a:off x="6969125" y="7831138"/>
                <a:ext cx="2044700" cy="174625"/>
              </a:xfrm>
              <a:custGeom>
                <a:avLst/>
                <a:gdLst>
                  <a:gd name="T0" fmla="*/ 263 w 283"/>
                  <a:gd name="T1" fmla="*/ 24 h 24"/>
                  <a:gd name="T2" fmla="*/ 20 w 283"/>
                  <a:gd name="T3" fmla="*/ 24 h 24"/>
                  <a:gd name="T4" fmla="*/ 0 w 283"/>
                  <a:gd name="T5" fmla="*/ 0 h 24"/>
                  <a:gd name="T6" fmla="*/ 283 w 283"/>
                  <a:gd name="T7" fmla="*/ 0 h 24"/>
                  <a:gd name="T8" fmla="*/ 263 w 283"/>
                  <a:gd name="T9" fmla="*/ 24 h 24"/>
                </a:gdLst>
                <a:ahLst/>
                <a:cxnLst>
                  <a:cxn ang="0">
                    <a:pos x="T0" y="T1"/>
                  </a:cxn>
                  <a:cxn ang="0">
                    <a:pos x="T2" y="T3"/>
                  </a:cxn>
                  <a:cxn ang="0">
                    <a:pos x="T4" y="T5"/>
                  </a:cxn>
                  <a:cxn ang="0">
                    <a:pos x="T6" y="T7"/>
                  </a:cxn>
                  <a:cxn ang="0">
                    <a:pos x="T8" y="T9"/>
                  </a:cxn>
                </a:cxnLst>
                <a:rect l="0" t="0" r="r" b="b"/>
                <a:pathLst>
                  <a:path w="283" h="24">
                    <a:moveTo>
                      <a:pt x="263" y="24"/>
                    </a:moveTo>
                    <a:cubicBezTo>
                      <a:pt x="20" y="24"/>
                      <a:pt x="20" y="24"/>
                      <a:pt x="20" y="24"/>
                    </a:cubicBezTo>
                    <a:cubicBezTo>
                      <a:pt x="0" y="24"/>
                      <a:pt x="0" y="0"/>
                      <a:pt x="0" y="0"/>
                    </a:cubicBezTo>
                    <a:cubicBezTo>
                      <a:pt x="283" y="0"/>
                      <a:pt x="283" y="0"/>
                      <a:pt x="283" y="0"/>
                    </a:cubicBezTo>
                    <a:cubicBezTo>
                      <a:pt x="283" y="0"/>
                      <a:pt x="283" y="24"/>
                      <a:pt x="263" y="2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694" name="Picture 693">
              <a:extLst>
                <a:ext uri="{FF2B5EF4-FFF2-40B4-BE49-F238E27FC236}">
                  <a16:creationId xmlns:a16="http://schemas.microsoft.com/office/drawing/2014/main" id="{1D535A52-D369-4D89-BB37-56CC3F215FCE}"/>
                </a:ext>
              </a:extLst>
            </p:cNvPr>
            <p:cNvPicPr>
              <a:picLocks noChangeAspect="1"/>
            </p:cNvPicPr>
            <p:nvPr/>
          </p:nvPicPr>
          <p:blipFill>
            <a:blip r:embed="rId6"/>
            <a:stretch>
              <a:fillRect/>
            </a:stretch>
          </p:blipFill>
          <p:spPr>
            <a:xfrm>
              <a:off x="5927514" y="2842995"/>
              <a:ext cx="4327947" cy="3384986"/>
            </a:xfrm>
            <a:prstGeom prst="rect">
              <a:avLst/>
            </a:prstGeom>
          </p:spPr>
        </p:pic>
      </p:grpSp>
      <p:sp>
        <p:nvSpPr>
          <p:cNvPr id="700" name="Speech Bubble: Oval 699">
            <a:extLst>
              <a:ext uri="{FF2B5EF4-FFF2-40B4-BE49-F238E27FC236}">
                <a16:creationId xmlns:a16="http://schemas.microsoft.com/office/drawing/2014/main" id="{D759D0D0-5C56-4EE5-B150-79D78B6081CA}"/>
              </a:ext>
            </a:extLst>
          </p:cNvPr>
          <p:cNvSpPr/>
          <p:nvPr/>
        </p:nvSpPr>
        <p:spPr>
          <a:xfrm>
            <a:off x="12655866" y="1909689"/>
            <a:ext cx="1943100" cy="1371882"/>
          </a:xfrm>
          <a:prstGeom prst="wedgeEllipseCallout">
            <a:avLst>
              <a:gd name="adj1" fmla="val -92464"/>
              <a:gd name="adj2" fmla="val 14959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latin typeface="Open Sans" panose="020B0606030504020204" pitchFamily="34" charset="0"/>
                <a:ea typeface="Open Sans" panose="020B0606030504020204" pitchFamily="34" charset="0"/>
                <a:cs typeface="Open Sans" panose="020B0606030504020204" pitchFamily="34" charset="0"/>
              </a:rPr>
              <a:t>Spam Filtering</a:t>
            </a:r>
          </a:p>
        </p:txBody>
      </p:sp>
      <p:sp>
        <p:nvSpPr>
          <p:cNvPr id="701" name="Speech Bubble: Oval 700">
            <a:extLst>
              <a:ext uri="{FF2B5EF4-FFF2-40B4-BE49-F238E27FC236}">
                <a16:creationId xmlns:a16="http://schemas.microsoft.com/office/drawing/2014/main" id="{B43DFE7E-B3FD-4A73-8819-7F84ED9EADB5}"/>
              </a:ext>
            </a:extLst>
          </p:cNvPr>
          <p:cNvSpPr/>
          <p:nvPr/>
        </p:nvSpPr>
        <p:spPr>
          <a:xfrm>
            <a:off x="13270846" y="4285874"/>
            <a:ext cx="2849910" cy="1415330"/>
          </a:xfrm>
          <a:prstGeom prst="wedgeEllipseCallout">
            <a:avLst>
              <a:gd name="adj1" fmla="val -102624"/>
              <a:gd name="adj2" fmla="val 8873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latin typeface="Open Sans" panose="020B0606030504020204" pitchFamily="34" charset="0"/>
                <a:ea typeface="Open Sans" panose="020B0606030504020204" pitchFamily="34" charset="0"/>
                <a:cs typeface="Open Sans" panose="020B0606030504020204" pitchFamily="34" charset="0"/>
              </a:rPr>
              <a:t>Information Extraction</a:t>
            </a:r>
          </a:p>
        </p:txBody>
      </p:sp>
      <p:sp>
        <p:nvSpPr>
          <p:cNvPr id="702" name="Speech Bubble: Oval 701">
            <a:extLst>
              <a:ext uri="{FF2B5EF4-FFF2-40B4-BE49-F238E27FC236}">
                <a16:creationId xmlns:a16="http://schemas.microsoft.com/office/drawing/2014/main" id="{657F214D-96EB-4B83-AB68-18C91F2DD2FF}"/>
              </a:ext>
            </a:extLst>
          </p:cNvPr>
          <p:cNvSpPr/>
          <p:nvPr/>
        </p:nvSpPr>
        <p:spPr>
          <a:xfrm>
            <a:off x="7378838" y="1517193"/>
            <a:ext cx="2412861" cy="1455686"/>
          </a:xfrm>
          <a:prstGeom prst="wedgeEllipseCallout">
            <a:avLst>
              <a:gd name="adj1" fmla="val 45798"/>
              <a:gd name="adj2" fmla="val 16011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latin typeface="Open Sans" panose="020B0606030504020204" pitchFamily="34" charset="0"/>
                <a:ea typeface="Open Sans" panose="020B0606030504020204" pitchFamily="34" charset="0"/>
                <a:cs typeface="Open Sans" panose="020B0606030504020204" pitchFamily="34" charset="0"/>
              </a:rPr>
              <a:t>Sentiment Analysis</a:t>
            </a:r>
          </a:p>
        </p:txBody>
      </p:sp>
      <p:grpSp>
        <p:nvGrpSpPr>
          <p:cNvPr id="703" name="Group 702">
            <a:extLst>
              <a:ext uri="{FF2B5EF4-FFF2-40B4-BE49-F238E27FC236}">
                <a16:creationId xmlns:a16="http://schemas.microsoft.com/office/drawing/2014/main" id="{39D31737-879D-41E1-ACE0-1B948DCFEF37}"/>
              </a:ext>
            </a:extLst>
          </p:cNvPr>
          <p:cNvGrpSpPr/>
          <p:nvPr/>
        </p:nvGrpSpPr>
        <p:grpSpPr>
          <a:xfrm rot="1574263">
            <a:off x="10002536" y="6439574"/>
            <a:ext cx="1647482" cy="1287434"/>
            <a:chOff x="12338569" y="3235641"/>
            <a:chExt cx="2024001" cy="1581667"/>
          </a:xfrm>
        </p:grpSpPr>
        <p:sp>
          <p:nvSpPr>
            <p:cNvPr id="704" name="Freeform 5">
              <a:extLst>
                <a:ext uri="{FF2B5EF4-FFF2-40B4-BE49-F238E27FC236}">
                  <a16:creationId xmlns:a16="http://schemas.microsoft.com/office/drawing/2014/main" id="{66B78621-3905-4C73-868F-919EE878167F}"/>
                </a:ext>
              </a:extLst>
            </p:cNvPr>
            <p:cNvSpPr>
              <a:spLocks/>
            </p:cNvSpPr>
            <p:nvPr/>
          </p:nvSpPr>
          <p:spPr bwMode="auto">
            <a:xfrm rot="15437777">
              <a:off x="14151363" y="4599129"/>
              <a:ext cx="211207" cy="211207"/>
            </a:xfrm>
            <a:custGeom>
              <a:avLst/>
              <a:gdLst>
                <a:gd name="T0" fmla="*/ 165 w 216"/>
                <a:gd name="T1" fmla="*/ 216 h 216"/>
                <a:gd name="T2" fmla="*/ 0 w 216"/>
                <a:gd name="T3" fmla="*/ 51 h 216"/>
                <a:gd name="T4" fmla="*/ 51 w 216"/>
                <a:gd name="T5" fmla="*/ 0 h 216"/>
                <a:gd name="T6" fmla="*/ 216 w 216"/>
                <a:gd name="T7" fmla="*/ 167 h 216"/>
                <a:gd name="T8" fmla="*/ 165 w 216"/>
                <a:gd name="T9" fmla="*/ 216 h 216"/>
              </a:gdLst>
              <a:ahLst/>
              <a:cxnLst>
                <a:cxn ang="0">
                  <a:pos x="T0" y="T1"/>
                </a:cxn>
                <a:cxn ang="0">
                  <a:pos x="T2" y="T3"/>
                </a:cxn>
                <a:cxn ang="0">
                  <a:pos x="T4" y="T5"/>
                </a:cxn>
                <a:cxn ang="0">
                  <a:pos x="T6" y="T7"/>
                </a:cxn>
                <a:cxn ang="0">
                  <a:pos x="T8" y="T9"/>
                </a:cxn>
              </a:cxnLst>
              <a:rect l="0" t="0" r="r" b="b"/>
              <a:pathLst>
                <a:path w="216" h="216">
                  <a:moveTo>
                    <a:pt x="165" y="216"/>
                  </a:moveTo>
                  <a:lnTo>
                    <a:pt x="0" y="51"/>
                  </a:lnTo>
                  <a:lnTo>
                    <a:pt x="51" y="0"/>
                  </a:lnTo>
                  <a:lnTo>
                    <a:pt x="216" y="167"/>
                  </a:lnTo>
                  <a:lnTo>
                    <a:pt x="165" y="216"/>
                  </a:ln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5" name="Freeform 6">
              <a:extLst>
                <a:ext uri="{FF2B5EF4-FFF2-40B4-BE49-F238E27FC236}">
                  <a16:creationId xmlns:a16="http://schemas.microsoft.com/office/drawing/2014/main" id="{13F4AD2C-E560-498C-B120-9CD4983E7ADE}"/>
                </a:ext>
              </a:extLst>
            </p:cNvPr>
            <p:cNvSpPr>
              <a:spLocks/>
            </p:cNvSpPr>
            <p:nvPr/>
          </p:nvSpPr>
          <p:spPr bwMode="auto">
            <a:xfrm rot="15437777">
              <a:off x="13413354" y="4131011"/>
              <a:ext cx="211207" cy="211207"/>
            </a:xfrm>
            <a:custGeom>
              <a:avLst/>
              <a:gdLst>
                <a:gd name="T0" fmla="*/ 165 w 216"/>
                <a:gd name="T1" fmla="*/ 216 h 216"/>
                <a:gd name="T2" fmla="*/ 0 w 216"/>
                <a:gd name="T3" fmla="*/ 49 h 216"/>
                <a:gd name="T4" fmla="*/ 51 w 216"/>
                <a:gd name="T5" fmla="*/ 0 h 216"/>
                <a:gd name="T6" fmla="*/ 216 w 216"/>
                <a:gd name="T7" fmla="*/ 165 h 216"/>
                <a:gd name="T8" fmla="*/ 165 w 216"/>
                <a:gd name="T9" fmla="*/ 216 h 216"/>
              </a:gdLst>
              <a:ahLst/>
              <a:cxnLst>
                <a:cxn ang="0">
                  <a:pos x="T0" y="T1"/>
                </a:cxn>
                <a:cxn ang="0">
                  <a:pos x="T2" y="T3"/>
                </a:cxn>
                <a:cxn ang="0">
                  <a:pos x="T4" y="T5"/>
                </a:cxn>
                <a:cxn ang="0">
                  <a:pos x="T6" y="T7"/>
                </a:cxn>
                <a:cxn ang="0">
                  <a:pos x="T8" y="T9"/>
                </a:cxn>
              </a:cxnLst>
              <a:rect l="0" t="0" r="r" b="b"/>
              <a:pathLst>
                <a:path w="216" h="216">
                  <a:moveTo>
                    <a:pt x="165" y="216"/>
                  </a:moveTo>
                  <a:lnTo>
                    <a:pt x="0" y="49"/>
                  </a:lnTo>
                  <a:lnTo>
                    <a:pt x="51" y="0"/>
                  </a:lnTo>
                  <a:lnTo>
                    <a:pt x="216" y="165"/>
                  </a:lnTo>
                  <a:lnTo>
                    <a:pt x="165" y="216"/>
                  </a:ln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6" name="Freeform 7">
              <a:extLst>
                <a:ext uri="{FF2B5EF4-FFF2-40B4-BE49-F238E27FC236}">
                  <a16:creationId xmlns:a16="http://schemas.microsoft.com/office/drawing/2014/main" id="{0E115028-0D04-428A-AAF9-76BB9F80B33F}"/>
                </a:ext>
              </a:extLst>
            </p:cNvPr>
            <p:cNvSpPr>
              <a:spLocks/>
            </p:cNvSpPr>
            <p:nvPr/>
          </p:nvSpPr>
          <p:spPr bwMode="auto">
            <a:xfrm rot="15437777">
              <a:off x="13541328" y="4123062"/>
              <a:ext cx="693268" cy="695224"/>
            </a:xfrm>
            <a:custGeom>
              <a:avLst/>
              <a:gdLst>
                <a:gd name="T0" fmla="*/ 129 w 709"/>
                <a:gd name="T1" fmla="*/ 711 h 711"/>
                <a:gd name="T2" fmla="*/ 0 w 709"/>
                <a:gd name="T3" fmla="*/ 582 h 711"/>
                <a:gd name="T4" fmla="*/ 582 w 709"/>
                <a:gd name="T5" fmla="*/ 0 h 711"/>
                <a:gd name="T6" fmla="*/ 709 w 709"/>
                <a:gd name="T7" fmla="*/ 129 h 711"/>
                <a:gd name="T8" fmla="*/ 129 w 709"/>
                <a:gd name="T9" fmla="*/ 711 h 711"/>
              </a:gdLst>
              <a:ahLst/>
              <a:cxnLst>
                <a:cxn ang="0">
                  <a:pos x="T0" y="T1"/>
                </a:cxn>
                <a:cxn ang="0">
                  <a:pos x="T2" y="T3"/>
                </a:cxn>
                <a:cxn ang="0">
                  <a:pos x="T4" y="T5"/>
                </a:cxn>
                <a:cxn ang="0">
                  <a:pos x="T6" y="T7"/>
                </a:cxn>
                <a:cxn ang="0">
                  <a:pos x="T8" y="T9"/>
                </a:cxn>
              </a:cxnLst>
              <a:rect l="0" t="0" r="r" b="b"/>
              <a:pathLst>
                <a:path w="709" h="711">
                  <a:moveTo>
                    <a:pt x="129" y="711"/>
                  </a:moveTo>
                  <a:lnTo>
                    <a:pt x="0" y="582"/>
                  </a:lnTo>
                  <a:lnTo>
                    <a:pt x="582" y="0"/>
                  </a:lnTo>
                  <a:lnTo>
                    <a:pt x="709" y="129"/>
                  </a:lnTo>
                  <a:lnTo>
                    <a:pt x="129" y="711"/>
                  </a:lnTo>
                  <a:close/>
                </a:path>
              </a:pathLst>
            </a:custGeom>
            <a:solidFill>
              <a:srgbClr val="21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7" name="Freeform 8">
              <a:extLst>
                <a:ext uri="{FF2B5EF4-FFF2-40B4-BE49-F238E27FC236}">
                  <a16:creationId xmlns:a16="http://schemas.microsoft.com/office/drawing/2014/main" id="{4EB08681-0A8F-4899-B6C9-791B2C86A547}"/>
                </a:ext>
              </a:extLst>
            </p:cNvPr>
            <p:cNvSpPr>
              <a:spLocks/>
            </p:cNvSpPr>
            <p:nvPr/>
          </p:nvSpPr>
          <p:spPr bwMode="auto">
            <a:xfrm rot="15437777">
              <a:off x="13392206" y="4135450"/>
              <a:ext cx="119293" cy="118315"/>
            </a:xfrm>
            <a:custGeom>
              <a:avLst/>
              <a:gdLst>
                <a:gd name="T0" fmla="*/ 59 w 122"/>
                <a:gd name="T1" fmla="*/ 121 h 121"/>
                <a:gd name="T2" fmla="*/ 0 w 122"/>
                <a:gd name="T3" fmla="*/ 61 h 121"/>
                <a:gd name="T4" fmla="*/ 61 w 122"/>
                <a:gd name="T5" fmla="*/ 0 h 121"/>
                <a:gd name="T6" fmla="*/ 122 w 122"/>
                <a:gd name="T7" fmla="*/ 61 h 121"/>
                <a:gd name="T8" fmla="*/ 59 w 122"/>
                <a:gd name="T9" fmla="*/ 121 h 121"/>
              </a:gdLst>
              <a:ahLst/>
              <a:cxnLst>
                <a:cxn ang="0">
                  <a:pos x="T0" y="T1"/>
                </a:cxn>
                <a:cxn ang="0">
                  <a:pos x="T2" y="T3"/>
                </a:cxn>
                <a:cxn ang="0">
                  <a:pos x="T4" y="T5"/>
                </a:cxn>
                <a:cxn ang="0">
                  <a:pos x="T6" y="T7"/>
                </a:cxn>
                <a:cxn ang="0">
                  <a:pos x="T8" y="T9"/>
                </a:cxn>
              </a:cxnLst>
              <a:rect l="0" t="0" r="r" b="b"/>
              <a:pathLst>
                <a:path w="122" h="121">
                  <a:moveTo>
                    <a:pt x="59" y="121"/>
                  </a:moveTo>
                  <a:lnTo>
                    <a:pt x="0" y="61"/>
                  </a:lnTo>
                  <a:lnTo>
                    <a:pt x="61" y="0"/>
                  </a:lnTo>
                  <a:lnTo>
                    <a:pt x="122" y="61"/>
                  </a:lnTo>
                  <a:lnTo>
                    <a:pt x="59" y="121"/>
                  </a:lnTo>
                  <a:close/>
                </a:path>
              </a:pathLst>
            </a:custGeom>
            <a:solidFill>
              <a:srgbClr val="21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8" name="Freeform 9">
              <a:extLst>
                <a:ext uri="{FF2B5EF4-FFF2-40B4-BE49-F238E27FC236}">
                  <a16:creationId xmlns:a16="http://schemas.microsoft.com/office/drawing/2014/main" id="{54C3EFBF-0BFC-4327-B477-0A2E2FD095F4}"/>
                </a:ext>
              </a:extLst>
            </p:cNvPr>
            <p:cNvSpPr>
              <a:spLocks/>
            </p:cNvSpPr>
            <p:nvPr/>
          </p:nvSpPr>
          <p:spPr bwMode="auto">
            <a:xfrm rot="15437777">
              <a:off x="14222604" y="4591199"/>
              <a:ext cx="130049" cy="130049"/>
            </a:xfrm>
            <a:custGeom>
              <a:avLst/>
              <a:gdLst>
                <a:gd name="T0" fmla="*/ 133 w 133"/>
                <a:gd name="T1" fmla="*/ 84 h 133"/>
                <a:gd name="T2" fmla="*/ 52 w 133"/>
                <a:gd name="T3" fmla="*/ 0 h 133"/>
                <a:gd name="T4" fmla="*/ 0 w 133"/>
                <a:gd name="T5" fmla="*/ 51 h 133"/>
                <a:gd name="T6" fmla="*/ 82 w 133"/>
                <a:gd name="T7" fmla="*/ 133 h 133"/>
                <a:gd name="T8" fmla="*/ 133 w 133"/>
                <a:gd name="T9" fmla="*/ 84 h 133"/>
              </a:gdLst>
              <a:ahLst/>
              <a:cxnLst>
                <a:cxn ang="0">
                  <a:pos x="T0" y="T1"/>
                </a:cxn>
                <a:cxn ang="0">
                  <a:pos x="T2" y="T3"/>
                </a:cxn>
                <a:cxn ang="0">
                  <a:pos x="T4" y="T5"/>
                </a:cxn>
                <a:cxn ang="0">
                  <a:pos x="T6" y="T7"/>
                </a:cxn>
                <a:cxn ang="0">
                  <a:pos x="T8" y="T9"/>
                </a:cxn>
              </a:cxnLst>
              <a:rect l="0" t="0" r="r" b="b"/>
              <a:pathLst>
                <a:path w="133" h="133">
                  <a:moveTo>
                    <a:pt x="133" y="84"/>
                  </a:moveTo>
                  <a:lnTo>
                    <a:pt x="52" y="0"/>
                  </a:lnTo>
                  <a:lnTo>
                    <a:pt x="0" y="51"/>
                  </a:lnTo>
                  <a:lnTo>
                    <a:pt x="82" y="133"/>
                  </a:lnTo>
                  <a:lnTo>
                    <a:pt x="133" y="84"/>
                  </a:lnTo>
                  <a:close/>
                </a:path>
              </a:pathLst>
            </a:custGeom>
            <a:solidFill>
              <a:srgbClr val="002B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9" name="Freeform 10">
              <a:extLst>
                <a:ext uri="{FF2B5EF4-FFF2-40B4-BE49-F238E27FC236}">
                  <a16:creationId xmlns:a16="http://schemas.microsoft.com/office/drawing/2014/main" id="{3D3AFC03-9226-4698-8F9A-570806FF9982}"/>
                </a:ext>
              </a:extLst>
            </p:cNvPr>
            <p:cNvSpPr>
              <a:spLocks/>
            </p:cNvSpPr>
            <p:nvPr/>
          </p:nvSpPr>
          <p:spPr bwMode="auto">
            <a:xfrm rot="15437777">
              <a:off x="13483260" y="4122794"/>
              <a:ext cx="131027" cy="132005"/>
            </a:xfrm>
            <a:custGeom>
              <a:avLst/>
              <a:gdLst>
                <a:gd name="T0" fmla="*/ 134 w 134"/>
                <a:gd name="T1" fmla="*/ 84 h 135"/>
                <a:gd name="T2" fmla="*/ 51 w 134"/>
                <a:gd name="T3" fmla="*/ 0 h 135"/>
                <a:gd name="T4" fmla="*/ 0 w 134"/>
                <a:gd name="T5" fmla="*/ 51 h 135"/>
                <a:gd name="T6" fmla="*/ 64 w 134"/>
                <a:gd name="T7" fmla="*/ 116 h 135"/>
                <a:gd name="T8" fmla="*/ 83 w 134"/>
                <a:gd name="T9" fmla="*/ 135 h 135"/>
                <a:gd name="T10" fmla="*/ 134 w 134"/>
                <a:gd name="T11" fmla="*/ 84 h 135"/>
              </a:gdLst>
              <a:ahLst/>
              <a:cxnLst>
                <a:cxn ang="0">
                  <a:pos x="T0" y="T1"/>
                </a:cxn>
                <a:cxn ang="0">
                  <a:pos x="T2" y="T3"/>
                </a:cxn>
                <a:cxn ang="0">
                  <a:pos x="T4" y="T5"/>
                </a:cxn>
                <a:cxn ang="0">
                  <a:pos x="T6" y="T7"/>
                </a:cxn>
                <a:cxn ang="0">
                  <a:pos x="T8" y="T9"/>
                </a:cxn>
                <a:cxn ang="0">
                  <a:pos x="T10" y="T11"/>
                </a:cxn>
              </a:cxnLst>
              <a:rect l="0" t="0" r="r" b="b"/>
              <a:pathLst>
                <a:path w="134" h="135">
                  <a:moveTo>
                    <a:pt x="134" y="84"/>
                  </a:moveTo>
                  <a:lnTo>
                    <a:pt x="51" y="0"/>
                  </a:lnTo>
                  <a:lnTo>
                    <a:pt x="0" y="51"/>
                  </a:lnTo>
                  <a:lnTo>
                    <a:pt x="64" y="116"/>
                  </a:lnTo>
                  <a:lnTo>
                    <a:pt x="83" y="135"/>
                  </a:lnTo>
                  <a:lnTo>
                    <a:pt x="134" y="84"/>
                  </a:lnTo>
                  <a:close/>
                </a:path>
              </a:pathLst>
            </a:custGeom>
            <a:solidFill>
              <a:srgbClr val="002B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0" name="Freeform 11">
              <a:extLst>
                <a:ext uri="{FF2B5EF4-FFF2-40B4-BE49-F238E27FC236}">
                  <a16:creationId xmlns:a16="http://schemas.microsoft.com/office/drawing/2014/main" id="{ABFAE543-8BC1-4A3B-B6A9-8D11C929D8FB}"/>
                </a:ext>
              </a:extLst>
            </p:cNvPr>
            <p:cNvSpPr>
              <a:spLocks/>
            </p:cNvSpPr>
            <p:nvPr/>
          </p:nvSpPr>
          <p:spPr bwMode="auto">
            <a:xfrm rot="15437777">
              <a:off x="13596642" y="4116470"/>
              <a:ext cx="629710" cy="632644"/>
            </a:xfrm>
            <a:custGeom>
              <a:avLst/>
              <a:gdLst>
                <a:gd name="T0" fmla="*/ 644 w 644"/>
                <a:gd name="T1" fmla="*/ 65 h 647"/>
                <a:gd name="T2" fmla="*/ 580 w 644"/>
                <a:gd name="T3" fmla="*/ 0 h 647"/>
                <a:gd name="T4" fmla="*/ 0 w 644"/>
                <a:gd name="T5" fmla="*/ 582 h 647"/>
                <a:gd name="T6" fmla="*/ 64 w 644"/>
                <a:gd name="T7" fmla="*/ 647 h 647"/>
                <a:gd name="T8" fmla="*/ 644 w 644"/>
                <a:gd name="T9" fmla="*/ 65 h 647"/>
              </a:gdLst>
              <a:ahLst/>
              <a:cxnLst>
                <a:cxn ang="0">
                  <a:pos x="T0" y="T1"/>
                </a:cxn>
                <a:cxn ang="0">
                  <a:pos x="T2" y="T3"/>
                </a:cxn>
                <a:cxn ang="0">
                  <a:pos x="T4" y="T5"/>
                </a:cxn>
                <a:cxn ang="0">
                  <a:pos x="T6" y="T7"/>
                </a:cxn>
                <a:cxn ang="0">
                  <a:pos x="T8" y="T9"/>
                </a:cxn>
              </a:cxnLst>
              <a:rect l="0" t="0" r="r" b="b"/>
              <a:pathLst>
                <a:path w="644" h="647">
                  <a:moveTo>
                    <a:pt x="644" y="65"/>
                  </a:moveTo>
                  <a:lnTo>
                    <a:pt x="580" y="0"/>
                  </a:lnTo>
                  <a:lnTo>
                    <a:pt x="0" y="582"/>
                  </a:lnTo>
                  <a:lnTo>
                    <a:pt x="64" y="647"/>
                  </a:lnTo>
                  <a:lnTo>
                    <a:pt x="644" y="65"/>
                  </a:lnTo>
                  <a:close/>
                </a:path>
              </a:pathLst>
            </a:custGeom>
            <a:solidFill>
              <a:srgbClr val="1431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1" name="Freeform 12">
              <a:extLst>
                <a:ext uri="{FF2B5EF4-FFF2-40B4-BE49-F238E27FC236}">
                  <a16:creationId xmlns:a16="http://schemas.microsoft.com/office/drawing/2014/main" id="{8FE20C5E-38AA-4C0B-9F0F-5CDB73137CC5}"/>
                </a:ext>
              </a:extLst>
            </p:cNvPr>
            <p:cNvSpPr>
              <a:spLocks/>
            </p:cNvSpPr>
            <p:nvPr/>
          </p:nvSpPr>
          <p:spPr bwMode="auto">
            <a:xfrm rot="15437777">
              <a:off x="13450849" y="4159669"/>
              <a:ext cx="60624" cy="58669"/>
            </a:xfrm>
            <a:custGeom>
              <a:avLst/>
              <a:gdLst>
                <a:gd name="T0" fmla="*/ 33 w 33"/>
                <a:gd name="T1" fmla="*/ 16 h 32"/>
                <a:gd name="T2" fmla="*/ 16 w 33"/>
                <a:gd name="T3" fmla="*/ 0 h 32"/>
                <a:gd name="T4" fmla="*/ 0 w 33"/>
                <a:gd name="T5" fmla="*/ 16 h 32"/>
                <a:gd name="T6" fmla="*/ 16 w 33"/>
                <a:gd name="T7" fmla="*/ 32 h 32"/>
                <a:gd name="T8" fmla="*/ 33 w 33"/>
                <a:gd name="T9" fmla="*/ 16 h 32"/>
              </a:gdLst>
              <a:ahLst/>
              <a:cxnLst>
                <a:cxn ang="0">
                  <a:pos x="T0" y="T1"/>
                </a:cxn>
                <a:cxn ang="0">
                  <a:pos x="T2" y="T3"/>
                </a:cxn>
                <a:cxn ang="0">
                  <a:pos x="T4" y="T5"/>
                </a:cxn>
                <a:cxn ang="0">
                  <a:pos x="T6" y="T7"/>
                </a:cxn>
                <a:cxn ang="0">
                  <a:pos x="T8" y="T9"/>
                </a:cxn>
              </a:cxnLst>
              <a:rect l="0" t="0" r="r" b="b"/>
              <a:pathLst>
                <a:path w="33" h="32">
                  <a:moveTo>
                    <a:pt x="33" y="16"/>
                  </a:moveTo>
                  <a:cubicBezTo>
                    <a:pt x="27" y="11"/>
                    <a:pt x="22" y="6"/>
                    <a:pt x="16" y="0"/>
                  </a:cubicBezTo>
                  <a:cubicBezTo>
                    <a:pt x="0" y="16"/>
                    <a:pt x="0" y="16"/>
                    <a:pt x="0" y="16"/>
                  </a:cubicBezTo>
                  <a:cubicBezTo>
                    <a:pt x="16" y="32"/>
                    <a:pt x="16" y="32"/>
                    <a:pt x="16" y="32"/>
                  </a:cubicBezTo>
                  <a:lnTo>
                    <a:pt x="33" y="16"/>
                  </a:lnTo>
                  <a:close/>
                </a:path>
              </a:pathLst>
            </a:custGeom>
            <a:solidFill>
              <a:srgbClr val="1431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2" name="Freeform 13">
              <a:extLst>
                <a:ext uri="{FF2B5EF4-FFF2-40B4-BE49-F238E27FC236}">
                  <a16:creationId xmlns:a16="http://schemas.microsoft.com/office/drawing/2014/main" id="{14F90357-821F-494E-8D4C-604F30A1E94D}"/>
                </a:ext>
              </a:extLst>
            </p:cNvPr>
            <p:cNvSpPr>
              <a:spLocks/>
            </p:cNvSpPr>
            <p:nvPr/>
          </p:nvSpPr>
          <p:spPr bwMode="auto">
            <a:xfrm rot="15437777">
              <a:off x="12692269" y="3372683"/>
              <a:ext cx="12711" cy="47913"/>
            </a:xfrm>
            <a:custGeom>
              <a:avLst/>
              <a:gdLst>
                <a:gd name="T0" fmla="*/ 7 w 7"/>
                <a:gd name="T1" fmla="*/ 26 h 26"/>
                <a:gd name="T2" fmla="*/ 0 w 7"/>
                <a:gd name="T3" fmla="*/ 0 h 26"/>
                <a:gd name="T4" fmla="*/ 7 w 7"/>
                <a:gd name="T5" fmla="*/ 26 h 26"/>
              </a:gdLst>
              <a:ahLst/>
              <a:cxnLst>
                <a:cxn ang="0">
                  <a:pos x="T0" y="T1"/>
                </a:cxn>
                <a:cxn ang="0">
                  <a:pos x="T2" y="T3"/>
                </a:cxn>
                <a:cxn ang="0">
                  <a:pos x="T4" y="T5"/>
                </a:cxn>
              </a:cxnLst>
              <a:rect l="0" t="0" r="r" b="b"/>
              <a:pathLst>
                <a:path w="7" h="26">
                  <a:moveTo>
                    <a:pt x="7" y="26"/>
                  </a:moveTo>
                  <a:cubicBezTo>
                    <a:pt x="5" y="17"/>
                    <a:pt x="3" y="9"/>
                    <a:pt x="0" y="0"/>
                  </a:cubicBezTo>
                  <a:cubicBezTo>
                    <a:pt x="3" y="9"/>
                    <a:pt x="5" y="17"/>
                    <a:pt x="7" y="26"/>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3" name="Freeform 14">
              <a:extLst>
                <a:ext uri="{FF2B5EF4-FFF2-40B4-BE49-F238E27FC236}">
                  <a16:creationId xmlns:a16="http://schemas.microsoft.com/office/drawing/2014/main" id="{8B089367-2E4A-4AE1-9D44-41B5F53E00BD}"/>
                </a:ext>
              </a:extLst>
            </p:cNvPr>
            <p:cNvSpPr>
              <a:spLocks/>
            </p:cNvSpPr>
            <p:nvPr/>
          </p:nvSpPr>
          <p:spPr bwMode="auto">
            <a:xfrm rot="15437777">
              <a:off x="12791609" y="3334008"/>
              <a:ext cx="1956" cy="51824"/>
            </a:xfrm>
            <a:custGeom>
              <a:avLst/>
              <a:gdLst>
                <a:gd name="T0" fmla="*/ 1 w 1"/>
                <a:gd name="T1" fmla="*/ 28 h 28"/>
                <a:gd name="T2" fmla="*/ 0 w 1"/>
                <a:gd name="T3" fmla="*/ 0 h 28"/>
                <a:gd name="T4" fmla="*/ 1 w 1"/>
                <a:gd name="T5" fmla="*/ 28 h 28"/>
              </a:gdLst>
              <a:ahLst/>
              <a:cxnLst>
                <a:cxn ang="0">
                  <a:pos x="T0" y="T1"/>
                </a:cxn>
                <a:cxn ang="0">
                  <a:pos x="T2" y="T3"/>
                </a:cxn>
                <a:cxn ang="0">
                  <a:pos x="T4" y="T5"/>
                </a:cxn>
              </a:cxnLst>
              <a:rect l="0" t="0" r="r" b="b"/>
              <a:pathLst>
                <a:path w="1" h="28">
                  <a:moveTo>
                    <a:pt x="1" y="28"/>
                  </a:moveTo>
                  <a:cubicBezTo>
                    <a:pt x="1" y="19"/>
                    <a:pt x="1" y="10"/>
                    <a:pt x="0" y="0"/>
                  </a:cubicBezTo>
                  <a:cubicBezTo>
                    <a:pt x="1" y="10"/>
                    <a:pt x="1" y="19"/>
                    <a:pt x="1" y="28"/>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4" name="Freeform 15">
              <a:extLst>
                <a:ext uri="{FF2B5EF4-FFF2-40B4-BE49-F238E27FC236}">
                  <a16:creationId xmlns:a16="http://schemas.microsoft.com/office/drawing/2014/main" id="{017A66E3-533F-40A5-B1A7-62C10D57B929}"/>
                </a:ext>
              </a:extLst>
            </p:cNvPr>
            <p:cNvSpPr>
              <a:spLocks/>
            </p:cNvSpPr>
            <p:nvPr/>
          </p:nvSpPr>
          <p:spPr bwMode="auto">
            <a:xfrm rot="15437777">
              <a:off x="12999019" y="3331084"/>
              <a:ext cx="10756" cy="29334"/>
            </a:xfrm>
            <a:custGeom>
              <a:avLst/>
              <a:gdLst>
                <a:gd name="T0" fmla="*/ 0 w 6"/>
                <a:gd name="T1" fmla="*/ 16 h 16"/>
                <a:gd name="T2" fmla="*/ 6 w 6"/>
                <a:gd name="T3" fmla="*/ 0 h 16"/>
                <a:gd name="T4" fmla="*/ 0 w 6"/>
                <a:gd name="T5" fmla="*/ 16 h 16"/>
              </a:gdLst>
              <a:ahLst/>
              <a:cxnLst>
                <a:cxn ang="0">
                  <a:pos x="T0" y="T1"/>
                </a:cxn>
                <a:cxn ang="0">
                  <a:pos x="T2" y="T3"/>
                </a:cxn>
                <a:cxn ang="0">
                  <a:pos x="T4" y="T5"/>
                </a:cxn>
              </a:cxnLst>
              <a:rect l="0" t="0" r="r" b="b"/>
              <a:pathLst>
                <a:path w="6" h="16">
                  <a:moveTo>
                    <a:pt x="0" y="16"/>
                  </a:moveTo>
                  <a:cubicBezTo>
                    <a:pt x="2" y="11"/>
                    <a:pt x="4" y="5"/>
                    <a:pt x="6" y="0"/>
                  </a:cubicBezTo>
                  <a:cubicBezTo>
                    <a:pt x="4" y="5"/>
                    <a:pt x="2" y="11"/>
                    <a:pt x="0" y="16"/>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5" name="Freeform 16">
              <a:extLst>
                <a:ext uri="{FF2B5EF4-FFF2-40B4-BE49-F238E27FC236}">
                  <a16:creationId xmlns:a16="http://schemas.microsoft.com/office/drawing/2014/main" id="{8961F19D-45A2-4B68-B269-CA9590F536FA}"/>
                </a:ext>
              </a:extLst>
            </p:cNvPr>
            <p:cNvSpPr>
              <a:spLocks/>
            </p:cNvSpPr>
            <p:nvPr/>
          </p:nvSpPr>
          <p:spPr bwMode="auto">
            <a:xfrm rot="15437777">
              <a:off x="13152413" y="3375687"/>
              <a:ext cx="34223" cy="40091"/>
            </a:xfrm>
            <a:custGeom>
              <a:avLst/>
              <a:gdLst>
                <a:gd name="T0" fmla="*/ 18 w 18"/>
                <a:gd name="T1" fmla="*/ 0 h 22"/>
                <a:gd name="T2" fmla="*/ 0 w 18"/>
                <a:gd name="T3" fmla="*/ 22 h 22"/>
                <a:gd name="T4" fmla="*/ 18 w 18"/>
                <a:gd name="T5" fmla="*/ 0 h 22"/>
              </a:gdLst>
              <a:ahLst/>
              <a:cxnLst>
                <a:cxn ang="0">
                  <a:pos x="T0" y="T1"/>
                </a:cxn>
                <a:cxn ang="0">
                  <a:pos x="T2" y="T3"/>
                </a:cxn>
                <a:cxn ang="0">
                  <a:pos x="T4" y="T5"/>
                </a:cxn>
              </a:cxnLst>
              <a:rect l="0" t="0" r="r" b="b"/>
              <a:pathLst>
                <a:path w="18" h="22">
                  <a:moveTo>
                    <a:pt x="18" y="0"/>
                  </a:moveTo>
                  <a:cubicBezTo>
                    <a:pt x="12" y="7"/>
                    <a:pt x="6" y="15"/>
                    <a:pt x="0" y="22"/>
                  </a:cubicBezTo>
                  <a:cubicBezTo>
                    <a:pt x="6" y="15"/>
                    <a:pt x="12" y="7"/>
                    <a:pt x="18" y="0"/>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6" name="Freeform 17">
              <a:extLst>
                <a:ext uri="{FF2B5EF4-FFF2-40B4-BE49-F238E27FC236}">
                  <a16:creationId xmlns:a16="http://schemas.microsoft.com/office/drawing/2014/main" id="{69A6233C-1675-4E3E-B647-4D2A83E5332F}"/>
                </a:ext>
              </a:extLst>
            </p:cNvPr>
            <p:cNvSpPr>
              <a:spLocks/>
            </p:cNvSpPr>
            <p:nvPr/>
          </p:nvSpPr>
          <p:spPr bwMode="auto">
            <a:xfrm rot="15437777">
              <a:off x="12769133" y="3246444"/>
              <a:ext cx="1956" cy="58669"/>
            </a:xfrm>
            <a:custGeom>
              <a:avLst/>
              <a:gdLst>
                <a:gd name="T0" fmla="*/ 1 w 1"/>
                <a:gd name="T1" fmla="*/ 32 h 32"/>
                <a:gd name="T2" fmla="*/ 0 w 1"/>
                <a:gd name="T3" fmla="*/ 0 h 32"/>
                <a:gd name="T4" fmla="*/ 1 w 1"/>
                <a:gd name="T5" fmla="*/ 32 h 32"/>
              </a:gdLst>
              <a:ahLst/>
              <a:cxnLst>
                <a:cxn ang="0">
                  <a:pos x="T0" y="T1"/>
                </a:cxn>
                <a:cxn ang="0">
                  <a:pos x="T2" y="T3"/>
                </a:cxn>
                <a:cxn ang="0">
                  <a:pos x="T4" y="T5"/>
                </a:cxn>
              </a:cxnLst>
              <a:rect l="0" t="0" r="r" b="b"/>
              <a:pathLst>
                <a:path w="1" h="32">
                  <a:moveTo>
                    <a:pt x="1" y="32"/>
                  </a:moveTo>
                  <a:cubicBezTo>
                    <a:pt x="1" y="21"/>
                    <a:pt x="1" y="10"/>
                    <a:pt x="0" y="0"/>
                  </a:cubicBezTo>
                  <a:cubicBezTo>
                    <a:pt x="1" y="10"/>
                    <a:pt x="1" y="21"/>
                    <a:pt x="1" y="32"/>
                  </a:cubicBez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7" name="Freeform 18">
              <a:extLst>
                <a:ext uri="{FF2B5EF4-FFF2-40B4-BE49-F238E27FC236}">
                  <a16:creationId xmlns:a16="http://schemas.microsoft.com/office/drawing/2014/main" id="{7378B8CA-378A-4F1B-AF6E-6965AD005D22}"/>
                </a:ext>
              </a:extLst>
            </p:cNvPr>
            <p:cNvSpPr>
              <a:spLocks/>
            </p:cNvSpPr>
            <p:nvPr/>
          </p:nvSpPr>
          <p:spPr bwMode="auto">
            <a:xfrm rot="15437777">
              <a:off x="12831481" y="3335972"/>
              <a:ext cx="0" cy="28357"/>
            </a:xfrm>
            <a:custGeom>
              <a:avLst/>
              <a:gdLst>
                <a:gd name="T0" fmla="*/ 0 h 15"/>
                <a:gd name="T1" fmla="*/ 15 h 15"/>
                <a:gd name="T2" fmla="*/ 0 h 15"/>
              </a:gdLst>
              <a:ahLst/>
              <a:cxnLst>
                <a:cxn ang="0">
                  <a:pos x="0" y="T0"/>
                </a:cxn>
                <a:cxn ang="0">
                  <a:pos x="0" y="T1"/>
                </a:cxn>
                <a:cxn ang="0">
                  <a:pos x="0" y="T2"/>
                </a:cxn>
              </a:cxnLst>
              <a:rect l="0" t="0" r="r" b="b"/>
              <a:pathLst>
                <a:path h="15">
                  <a:moveTo>
                    <a:pt x="0" y="0"/>
                  </a:moveTo>
                  <a:cubicBezTo>
                    <a:pt x="0" y="5"/>
                    <a:pt x="0" y="10"/>
                    <a:pt x="0" y="15"/>
                  </a:cubicBezTo>
                  <a:cubicBezTo>
                    <a:pt x="0" y="10"/>
                    <a:pt x="0" y="5"/>
                    <a:pt x="0" y="0"/>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8" name="Freeform 19">
              <a:extLst>
                <a:ext uri="{FF2B5EF4-FFF2-40B4-BE49-F238E27FC236}">
                  <a16:creationId xmlns:a16="http://schemas.microsoft.com/office/drawing/2014/main" id="{FD3E6D7B-96DB-40F5-89F4-13190FD695D5}"/>
                </a:ext>
              </a:extLst>
            </p:cNvPr>
            <p:cNvSpPr>
              <a:spLocks/>
            </p:cNvSpPr>
            <p:nvPr/>
          </p:nvSpPr>
          <p:spPr bwMode="auto">
            <a:xfrm rot="15437777">
              <a:off x="13402117" y="3561967"/>
              <a:ext cx="140805" cy="39112"/>
            </a:xfrm>
            <a:custGeom>
              <a:avLst/>
              <a:gdLst>
                <a:gd name="T0" fmla="*/ 76 w 76"/>
                <a:gd name="T1" fmla="*/ 0 h 21"/>
                <a:gd name="T2" fmla="*/ 0 w 76"/>
                <a:gd name="T3" fmla="*/ 21 h 21"/>
                <a:gd name="T4" fmla="*/ 76 w 76"/>
                <a:gd name="T5" fmla="*/ 0 h 21"/>
              </a:gdLst>
              <a:ahLst/>
              <a:cxnLst>
                <a:cxn ang="0">
                  <a:pos x="T0" y="T1"/>
                </a:cxn>
                <a:cxn ang="0">
                  <a:pos x="T2" y="T3"/>
                </a:cxn>
                <a:cxn ang="0">
                  <a:pos x="T4" y="T5"/>
                </a:cxn>
              </a:cxnLst>
              <a:rect l="0" t="0" r="r" b="b"/>
              <a:pathLst>
                <a:path w="76" h="21">
                  <a:moveTo>
                    <a:pt x="76" y="0"/>
                  </a:moveTo>
                  <a:cubicBezTo>
                    <a:pt x="52" y="10"/>
                    <a:pt x="26" y="17"/>
                    <a:pt x="0" y="21"/>
                  </a:cubicBezTo>
                  <a:cubicBezTo>
                    <a:pt x="26" y="17"/>
                    <a:pt x="52" y="10"/>
                    <a:pt x="76" y="0"/>
                  </a:cubicBez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9" name="Freeform 20">
              <a:extLst>
                <a:ext uri="{FF2B5EF4-FFF2-40B4-BE49-F238E27FC236}">
                  <a16:creationId xmlns:a16="http://schemas.microsoft.com/office/drawing/2014/main" id="{D5684C94-3691-49A7-A2D5-98D1F47AADD0}"/>
                </a:ext>
              </a:extLst>
            </p:cNvPr>
            <p:cNvSpPr>
              <a:spLocks/>
            </p:cNvSpPr>
            <p:nvPr/>
          </p:nvSpPr>
          <p:spPr bwMode="auto">
            <a:xfrm rot="15437777">
              <a:off x="13420041" y="3826905"/>
              <a:ext cx="231741" cy="44979"/>
            </a:xfrm>
            <a:custGeom>
              <a:avLst/>
              <a:gdLst>
                <a:gd name="T0" fmla="*/ 0 w 125"/>
                <a:gd name="T1" fmla="*/ 0 h 24"/>
                <a:gd name="T2" fmla="*/ 0 w 125"/>
                <a:gd name="T3" fmla="*/ 0 h 24"/>
                <a:gd name="T4" fmla="*/ 125 w 125"/>
                <a:gd name="T5" fmla="*/ 24 h 24"/>
                <a:gd name="T6" fmla="*/ 0 w 125"/>
                <a:gd name="T7" fmla="*/ 0 h 24"/>
              </a:gdLst>
              <a:ahLst/>
              <a:cxnLst>
                <a:cxn ang="0">
                  <a:pos x="T0" y="T1"/>
                </a:cxn>
                <a:cxn ang="0">
                  <a:pos x="T2" y="T3"/>
                </a:cxn>
                <a:cxn ang="0">
                  <a:pos x="T4" y="T5"/>
                </a:cxn>
                <a:cxn ang="0">
                  <a:pos x="T6" y="T7"/>
                </a:cxn>
              </a:cxnLst>
              <a:rect l="0" t="0" r="r" b="b"/>
              <a:pathLst>
                <a:path w="125" h="24">
                  <a:moveTo>
                    <a:pt x="0" y="0"/>
                  </a:moveTo>
                  <a:cubicBezTo>
                    <a:pt x="0" y="0"/>
                    <a:pt x="0" y="0"/>
                    <a:pt x="0" y="0"/>
                  </a:cubicBezTo>
                  <a:cubicBezTo>
                    <a:pt x="40" y="16"/>
                    <a:pt x="82" y="24"/>
                    <a:pt x="125" y="24"/>
                  </a:cubicBezTo>
                  <a:cubicBezTo>
                    <a:pt x="82" y="24"/>
                    <a:pt x="40" y="16"/>
                    <a:pt x="0" y="0"/>
                  </a:cubicBez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0" name="Freeform 21">
              <a:extLst>
                <a:ext uri="{FF2B5EF4-FFF2-40B4-BE49-F238E27FC236}">
                  <a16:creationId xmlns:a16="http://schemas.microsoft.com/office/drawing/2014/main" id="{2F792013-1D8B-4301-8C95-CF6B78F70EF2}"/>
                </a:ext>
              </a:extLst>
            </p:cNvPr>
            <p:cNvSpPr>
              <a:spLocks/>
            </p:cNvSpPr>
            <p:nvPr/>
          </p:nvSpPr>
          <p:spPr bwMode="auto">
            <a:xfrm rot="15437777">
              <a:off x="13352575" y="3430502"/>
              <a:ext cx="53779" cy="32268"/>
            </a:xfrm>
            <a:custGeom>
              <a:avLst/>
              <a:gdLst>
                <a:gd name="T0" fmla="*/ 29 w 29"/>
                <a:gd name="T1" fmla="*/ 0 h 17"/>
                <a:gd name="T2" fmla="*/ 0 w 29"/>
                <a:gd name="T3" fmla="*/ 17 h 17"/>
                <a:gd name="T4" fmla="*/ 29 w 29"/>
                <a:gd name="T5" fmla="*/ 0 h 17"/>
              </a:gdLst>
              <a:ahLst/>
              <a:cxnLst>
                <a:cxn ang="0">
                  <a:pos x="T0" y="T1"/>
                </a:cxn>
                <a:cxn ang="0">
                  <a:pos x="T2" y="T3"/>
                </a:cxn>
                <a:cxn ang="0">
                  <a:pos x="T4" y="T5"/>
                </a:cxn>
              </a:cxnLst>
              <a:rect l="0" t="0" r="r" b="b"/>
              <a:pathLst>
                <a:path w="29" h="17">
                  <a:moveTo>
                    <a:pt x="29" y="0"/>
                  </a:moveTo>
                  <a:cubicBezTo>
                    <a:pt x="20" y="6"/>
                    <a:pt x="10" y="12"/>
                    <a:pt x="0" y="17"/>
                  </a:cubicBezTo>
                  <a:cubicBezTo>
                    <a:pt x="10" y="12"/>
                    <a:pt x="20" y="6"/>
                    <a:pt x="29" y="0"/>
                  </a:cubicBezTo>
                  <a:close/>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1" name="Freeform 22">
              <a:extLst>
                <a:ext uri="{FF2B5EF4-FFF2-40B4-BE49-F238E27FC236}">
                  <a16:creationId xmlns:a16="http://schemas.microsoft.com/office/drawing/2014/main" id="{34D7B5F2-85EB-41A3-BF6C-B78F563E3342}"/>
                </a:ext>
              </a:extLst>
            </p:cNvPr>
            <p:cNvSpPr>
              <a:spLocks/>
            </p:cNvSpPr>
            <p:nvPr/>
          </p:nvSpPr>
          <p:spPr bwMode="auto">
            <a:xfrm rot="15437777">
              <a:off x="13432965" y="3896122"/>
              <a:ext cx="50846" cy="14667"/>
            </a:xfrm>
            <a:custGeom>
              <a:avLst/>
              <a:gdLst>
                <a:gd name="T0" fmla="*/ 0 w 27"/>
                <a:gd name="T1" fmla="*/ 0 h 8"/>
                <a:gd name="T2" fmla="*/ 27 w 27"/>
                <a:gd name="T3" fmla="*/ 8 h 8"/>
                <a:gd name="T4" fmla="*/ 0 w 27"/>
                <a:gd name="T5" fmla="*/ 0 h 8"/>
              </a:gdLst>
              <a:ahLst/>
              <a:cxnLst>
                <a:cxn ang="0">
                  <a:pos x="T0" y="T1"/>
                </a:cxn>
                <a:cxn ang="0">
                  <a:pos x="T2" y="T3"/>
                </a:cxn>
                <a:cxn ang="0">
                  <a:pos x="T4" y="T5"/>
                </a:cxn>
              </a:cxnLst>
              <a:rect l="0" t="0" r="r" b="b"/>
              <a:pathLst>
                <a:path w="27" h="8">
                  <a:moveTo>
                    <a:pt x="0" y="0"/>
                  </a:moveTo>
                  <a:cubicBezTo>
                    <a:pt x="9" y="3"/>
                    <a:pt x="18" y="6"/>
                    <a:pt x="27" y="8"/>
                  </a:cubicBezTo>
                  <a:cubicBezTo>
                    <a:pt x="18" y="6"/>
                    <a:pt x="9" y="3"/>
                    <a:pt x="0" y="0"/>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2" name="Freeform 23">
              <a:extLst>
                <a:ext uri="{FF2B5EF4-FFF2-40B4-BE49-F238E27FC236}">
                  <a16:creationId xmlns:a16="http://schemas.microsoft.com/office/drawing/2014/main" id="{D6CFD711-CA5B-4DAE-8014-5E8EDB8AB55E}"/>
                </a:ext>
              </a:extLst>
            </p:cNvPr>
            <p:cNvSpPr>
              <a:spLocks/>
            </p:cNvSpPr>
            <p:nvPr/>
          </p:nvSpPr>
          <p:spPr bwMode="auto">
            <a:xfrm rot="15437777">
              <a:off x="12477514" y="3236619"/>
              <a:ext cx="1049191" cy="1047236"/>
            </a:xfrm>
            <a:custGeom>
              <a:avLst/>
              <a:gdLst>
                <a:gd name="T0" fmla="*/ 469 w 566"/>
                <a:gd name="T1" fmla="*/ 0 h 565"/>
                <a:gd name="T2" fmla="*/ 436 w 566"/>
                <a:gd name="T3" fmla="*/ 33 h 565"/>
                <a:gd name="T4" fmla="*/ 498 w 566"/>
                <a:gd name="T5" fmla="*/ 127 h 565"/>
                <a:gd name="T6" fmla="*/ 519 w 566"/>
                <a:gd name="T7" fmla="*/ 234 h 565"/>
                <a:gd name="T8" fmla="*/ 498 w 566"/>
                <a:gd name="T9" fmla="*/ 341 h 565"/>
                <a:gd name="T10" fmla="*/ 436 w 566"/>
                <a:gd name="T11" fmla="*/ 435 h 565"/>
                <a:gd name="T12" fmla="*/ 342 w 566"/>
                <a:gd name="T13" fmla="*/ 498 h 565"/>
                <a:gd name="T14" fmla="*/ 235 w 566"/>
                <a:gd name="T15" fmla="*/ 518 h 565"/>
                <a:gd name="T16" fmla="*/ 128 w 566"/>
                <a:gd name="T17" fmla="*/ 498 h 565"/>
                <a:gd name="T18" fmla="*/ 34 w 566"/>
                <a:gd name="T19" fmla="*/ 435 h 565"/>
                <a:gd name="T20" fmla="*/ 0 w 566"/>
                <a:gd name="T21" fmla="*/ 468 h 565"/>
                <a:gd name="T22" fmla="*/ 16 w 566"/>
                <a:gd name="T23" fmla="*/ 484 h 565"/>
                <a:gd name="T24" fmla="*/ 110 w 566"/>
                <a:gd name="T25" fmla="*/ 541 h 565"/>
                <a:gd name="T26" fmla="*/ 235 w 566"/>
                <a:gd name="T27" fmla="*/ 565 h 565"/>
                <a:gd name="T28" fmla="*/ 359 w 566"/>
                <a:gd name="T29" fmla="*/ 541 h 565"/>
                <a:gd name="T30" fmla="*/ 469 w 566"/>
                <a:gd name="T31" fmla="*/ 468 h 565"/>
                <a:gd name="T32" fmla="*/ 542 w 566"/>
                <a:gd name="T33" fmla="*/ 359 h 565"/>
                <a:gd name="T34" fmla="*/ 566 w 566"/>
                <a:gd name="T35" fmla="*/ 234 h 565"/>
                <a:gd name="T36" fmla="*/ 542 w 566"/>
                <a:gd name="T37" fmla="*/ 109 h 565"/>
                <a:gd name="T38" fmla="*/ 469 w 566"/>
                <a:gd name="T3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565">
                  <a:moveTo>
                    <a:pt x="469" y="0"/>
                  </a:moveTo>
                  <a:cubicBezTo>
                    <a:pt x="436" y="33"/>
                    <a:pt x="436" y="33"/>
                    <a:pt x="436" y="33"/>
                  </a:cubicBezTo>
                  <a:cubicBezTo>
                    <a:pt x="463" y="60"/>
                    <a:pt x="484" y="92"/>
                    <a:pt x="498" y="127"/>
                  </a:cubicBezTo>
                  <a:cubicBezTo>
                    <a:pt x="512" y="161"/>
                    <a:pt x="519" y="197"/>
                    <a:pt x="519" y="234"/>
                  </a:cubicBezTo>
                  <a:cubicBezTo>
                    <a:pt x="519" y="271"/>
                    <a:pt x="512" y="307"/>
                    <a:pt x="498" y="341"/>
                  </a:cubicBezTo>
                  <a:cubicBezTo>
                    <a:pt x="484" y="376"/>
                    <a:pt x="463" y="408"/>
                    <a:pt x="436" y="435"/>
                  </a:cubicBezTo>
                  <a:cubicBezTo>
                    <a:pt x="409" y="462"/>
                    <a:pt x="377" y="483"/>
                    <a:pt x="342" y="498"/>
                  </a:cubicBezTo>
                  <a:cubicBezTo>
                    <a:pt x="308" y="511"/>
                    <a:pt x="272" y="518"/>
                    <a:pt x="235" y="518"/>
                  </a:cubicBezTo>
                  <a:cubicBezTo>
                    <a:pt x="198" y="518"/>
                    <a:pt x="162" y="511"/>
                    <a:pt x="128" y="498"/>
                  </a:cubicBezTo>
                  <a:cubicBezTo>
                    <a:pt x="92" y="483"/>
                    <a:pt x="61" y="462"/>
                    <a:pt x="34" y="435"/>
                  </a:cubicBezTo>
                  <a:cubicBezTo>
                    <a:pt x="0" y="468"/>
                    <a:pt x="0" y="468"/>
                    <a:pt x="0" y="468"/>
                  </a:cubicBezTo>
                  <a:cubicBezTo>
                    <a:pt x="6" y="474"/>
                    <a:pt x="10" y="479"/>
                    <a:pt x="16" y="484"/>
                  </a:cubicBezTo>
                  <a:cubicBezTo>
                    <a:pt x="44" y="509"/>
                    <a:pt x="76" y="527"/>
                    <a:pt x="110" y="541"/>
                  </a:cubicBezTo>
                  <a:cubicBezTo>
                    <a:pt x="150" y="557"/>
                    <a:pt x="192" y="565"/>
                    <a:pt x="235" y="565"/>
                  </a:cubicBezTo>
                  <a:cubicBezTo>
                    <a:pt x="278" y="565"/>
                    <a:pt x="320" y="557"/>
                    <a:pt x="359" y="541"/>
                  </a:cubicBezTo>
                  <a:cubicBezTo>
                    <a:pt x="400" y="524"/>
                    <a:pt x="437" y="500"/>
                    <a:pt x="469" y="468"/>
                  </a:cubicBezTo>
                  <a:cubicBezTo>
                    <a:pt x="501" y="437"/>
                    <a:pt x="525" y="400"/>
                    <a:pt x="542" y="359"/>
                  </a:cubicBezTo>
                  <a:cubicBezTo>
                    <a:pt x="558" y="319"/>
                    <a:pt x="566" y="277"/>
                    <a:pt x="566" y="234"/>
                  </a:cubicBezTo>
                  <a:cubicBezTo>
                    <a:pt x="566" y="191"/>
                    <a:pt x="558" y="149"/>
                    <a:pt x="542" y="109"/>
                  </a:cubicBezTo>
                  <a:cubicBezTo>
                    <a:pt x="525" y="68"/>
                    <a:pt x="501" y="31"/>
                    <a:pt x="469" y="0"/>
                  </a:cubicBezTo>
                </a:path>
              </a:pathLst>
            </a:custGeom>
            <a:solidFill>
              <a:srgbClr val="002B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3" name="Freeform 25">
              <a:extLst>
                <a:ext uri="{FF2B5EF4-FFF2-40B4-BE49-F238E27FC236}">
                  <a16:creationId xmlns:a16="http://schemas.microsoft.com/office/drawing/2014/main" id="{F7615421-56B3-44B8-8DBB-1D06B505E126}"/>
                </a:ext>
              </a:extLst>
            </p:cNvPr>
            <p:cNvSpPr>
              <a:spLocks/>
            </p:cNvSpPr>
            <p:nvPr/>
          </p:nvSpPr>
          <p:spPr bwMode="auto">
            <a:xfrm rot="15437777">
              <a:off x="12810019" y="3352055"/>
              <a:ext cx="0" cy="5867"/>
            </a:xfrm>
            <a:custGeom>
              <a:avLst/>
              <a:gdLst>
                <a:gd name="T0" fmla="*/ 0 h 3"/>
                <a:gd name="T1" fmla="*/ 3 h 3"/>
                <a:gd name="T2" fmla="*/ 3 h 3"/>
                <a:gd name="T3" fmla="*/ 0 h 3"/>
                <a:gd name="T4" fmla="*/ 0 h 3"/>
              </a:gdLst>
              <a:ahLst/>
              <a:cxnLst>
                <a:cxn ang="0">
                  <a:pos x="0" y="T0"/>
                </a:cxn>
                <a:cxn ang="0">
                  <a:pos x="0" y="T1"/>
                </a:cxn>
                <a:cxn ang="0">
                  <a:pos x="0" y="T2"/>
                </a:cxn>
                <a:cxn ang="0">
                  <a:pos x="0" y="T3"/>
                </a:cxn>
                <a:cxn ang="0">
                  <a:pos x="0" y="T4"/>
                </a:cxn>
              </a:cxnLst>
              <a:rect l="0" t="0" r="r" b="b"/>
              <a:pathLst>
                <a:path h="3">
                  <a:moveTo>
                    <a:pt x="0" y="0"/>
                  </a:moveTo>
                  <a:cubicBezTo>
                    <a:pt x="0" y="1"/>
                    <a:pt x="0" y="2"/>
                    <a:pt x="0" y="3"/>
                  </a:cubicBezTo>
                  <a:cubicBezTo>
                    <a:pt x="0" y="3"/>
                    <a:pt x="0" y="3"/>
                    <a:pt x="0" y="3"/>
                  </a:cubicBezTo>
                  <a:cubicBezTo>
                    <a:pt x="0" y="2"/>
                    <a:pt x="0" y="1"/>
                    <a:pt x="0" y="0"/>
                  </a:cubicBezTo>
                  <a:cubicBezTo>
                    <a:pt x="0" y="0"/>
                    <a:pt x="0" y="0"/>
                    <a:pt x="0" y="0"/>
                  </a:cubicBezTo>
                </a:path>
              </a:pathLst>
            </a:custGeom>
            <a:solidFill>
              <a:srgbClr val="276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4" name="Freeform 26">
              <a:extLst>
                <a:ext uri="{FF2B5EF4-FFF2-40B4-BE49-F238E27FC236}">
                  <a16:creationId xmlns:a16="http://schemas.microsoft.com/office/drawing/2014/main" id="{7B7BB506-DFAA-4DC8-94EF-10E0CCE97B92}"/>
                </a:ext>
              </a:extLst>
            </p:cNvPr>
            <p:cNvSpPr>
              <a:spLocks/>
            </p:cNvSpPr>
            <p:nvPr/>
          </p:nvSpPr>
          <p:spPr bwMode="auto">
            <a:xfrm rot="15437777">
              <a:off x="12999019" y="3331084"/>
              <a:ext cx="10756" cy="29334"/>
            </a:xfrm>
            <a:custGeom>
              <a:avLst/>
              <a:gdLst>
                <a:gd name="T0" fmla="*/ 6 w 6"/>
                <a:gd name="T1" fmla="*/ 0 h 16"/>
                <a:gd name="T2" fmla="*/ 0 w 6"/>
                <a:gd name="T3" fmla="*/ 16 h 16"/>
                <a:gd name="T4" fmla="*/ 0 w 6"/>
                <a:gd name="T5" fmla="*/ 16 h 16"/>
                <a:gd name="T6" fmla="*/ 6 w 6"/>
                <a:gd name="T7" fmla="*/ 0 h 16"/>
              </a:gdLst>
              <a:ahLst/>
              <a:cxnLst>
                <a:cxn ang="0">
                  <a:pos x="T0" y="T1"/>
                </a:cxn>
                <a:cxn ang="0">
                  <a:pos x="T2" y="T3"/>
                </a:cxn>
                <a:cxn ang="0">
                  <a:pos x="T4" y="T5"/>
                </a:cxn>
                <a:cxn ang="0">
                  <a:pos x="T6" y="T7"/>
                </a:cxn>
              </a:cxnLst>
              <a:rect l="0" t="0" r="r" b="b"/>
              <a:pathLst>
                <a:path w="6" h="16">
                  <a:moveTo>
                    <a:pt x="6" y="0"/>
                  </a:moveTo>
                  <a:cubicBezTo>
                    <a:pt x="4" y="5"/>
                    <a:pt x="2" y="11"/>
                    <a:pt x="0" y="16"/>
                  </a:cubicBezTo>
                  <a:cubicBezTo>
                    <a:pt x="0" y="16"/>
                    <a:pt x="0" y="16"/>
                    <a:pt x="0" y="16"/>
                  </a:cubicBezTo>
                  <a:cubicBezTo>
                    <a:pt x="2" y="11"/>
                    <a:pt x="4" y="5"/>
                    <a:pt x="6" y="0"/>
                  </a:cubicBezTo>
                </a:path>
              </a:pathLst>
            </a:custGeom>
            <a:solidFill>
              <a:srgbClr val="276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5" name="Freeform 27">
              <a:extLst>
                <a:ext uri="{FF2B5EF4-FFF2-40B4-BE49-F238E27FC236}">
                  <a16:creationId xmlns:a16="http://schemas.microsoft.com/office/drawing/2014/main" id="{A599CA45-865C-411E-BD25-4A8D5CFB8C13}"/>
                </a:ext>
              </a:extLst>
            </p:cNvPr>
            <p:cNvSpPr>
              <a:spLocks/>
            </p:cNvSpPr>
            <p:nvPr/>
          </p:nvSpPr>
          <p:spPr bwMode="auto">
            <a:xfrm rot="15437777">
              <a:off x="13151028" y="3379864"/>
              <a:ext cx="20534" cy="25423"/>
            </a:xfrm>
            <a:custGeom>
              <a:avLst/>
              <a:gdLst>
                <a:gd name="T0" fmla="*/ 11 w 11"/>
                <a:gd name="T1" fmla="*/ 0 h 14"/>
                <a:gd name="T2" fmla="*/ 0 w 11"/>
                <a:gd name="T3" fmla="*/ 14 h 14"/>
                <a:gd name="T4" fmla="*/ 0 w 11"/>
                <a:gd name="T5" fmla="*/ 14 h 14"/>
                <a:gd name="T6" fmla="*/ 11 w 11"/>
                <a:gd name="T7" fmla="*/ 0 h 14"/>
                <a:gd name="T8" fmla="*/ 11 w 11"/>
                <a:gd name="T9" fmla="*/ 0 h 14"/>
              </a:gdLst>
              <a:ahLst/>
              <a:cxnLst>
                <a:cxn ang="0">
                  <a:pos x="T0" y="T1"/>
                </a:cxn>
                <a:cxn ang="0">
                  <a:pos x="T2" y="T3"/>
                </a:cxn>
                <a:cxn ang="0">
                  <a:pos x="T4" y="T5"/>
                </a:cxn>
                <a:cxn ang="0">
                  <a:pos x="T6" y="T7"/>
                </a:cxn>
                <a:cxn ang="0">
                  <a:pos x="T8" y="T9"/>
                </a:cxn>
              </a:cxnLst>
              <a:rect l="0" t="0" r="r" b="b"/>
              <a:pathLst>
                <a:path w="11" h="14">
                  <a:moveTo>
                    <a:pt x="11" y="0"/>
                  </a:moveTo>
                  <a:cubicBezTo>
                    <a:pt x="8" y="5"/>
                    <a:pt x="4" y="9"/>
                    <a:pt x="0" y="14"/>
                  </a:cubicBezTo>
                  <a:cubicBezTo>
                    <a:pt x="0" y="14"/>
                    <a:pt x="0" y="14"/>
                    <a:pt x="0" y="14"/>
                  </a:cubicBezTo>
                  <a:cubicBezTo>
                    <a:pt x="4" y="9"/>
                    <a:pt x="8" y="5"/>
                    <a:pt x="11" y="0"/>
                  </a:cubicBezTo>
                  <a:cubicBezTo>
                    <a:pt x="11" y="0"/>
                    <a:pt x="11" y="0"/>
                    <a:pt x="11" y="0"/>
                  </a:cubicBezTo>
                </a:path>
              </a:pathLst>
            </a:custGeom>
            <a:solidFill>
              <a:srgbClr val="276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6" name="Freeform 28">
              <a:extLst>
                <a:ext uri="{FF2B5EF4-FFF2-40B4-BE49-F238E27FC236}">
                  <a16:creationId xmlns:a16="http://schemas.microsoft.com/office/drawing/2014/main" id="{A8D397E8-1202-4A89-A174-2F3363D23715}"/>
                </a:ext>
              </a:extLst>
            </p:cNvPr>
            <p:cNvSpPr>
              <a:spLocks/>
            </p:cNvSpPr>
            <p:nvPr/>
          </p:nvSpPr>
          <p:spPr bwMode="auto">
            <a:xfrm rot="15437777">
              <a:off x="12831481" y="3335972"/>
              <a:ext cx="0" cy="28357"/>
            </a:xfrm>
            <a:custGeom>
              <a:avLst/>
              <a:gdLst>
                <a:gd name="T0" fmla="*/ 0 h 15"/>
                <a:gd name="T1" fmla="*/ 15 h 15"/>
                <a:gd name="T2" fmla="*/ 0 h 15"/>
                <a:gd name="T3" fmla="*/ 0 h 15"/>
              </a:gdLst>
              <a:ahLst/>
              <a:cxnLst>
                <a:cxn ang="0">
                  <a:pos x="0" y="T0"/>
                </a:cxn>
                <a:cxn ang="0">
                  <a:pos x="0" y="T1"/>
                </a:cxn>
                <a:cxn ang="0">
                  <a:pos x="0" y="T2"/>
                </a:cxn>
                <a:cxn ang="0">
                  <a:pos x="0" y="T3"/>
                </a:cxn>
              </a:cxnLst>
              <a:rect l="0" t="0" r="r" b="b"/>
              <a:pathLst>
                <a:path h="15">
                  <a:moveTo>
                    <a:pt x="0" y="0"/>
                  </a:moveTo>
                  <a:cubicBezTo>
                    <a:pt x="0" y="5"/>
                    <a:pt x="0" y="10"/>
                    <a:pt x="0" y="15"/>
                  </a:cubicBezTo>
                  <a:cubicBezTo>
                    <a:pt x="0" y="10"/>
                    <a:pt x="0" y="5"/>
                    <a:pt x="0" y="0"/>
                  </a:cubicBezTo>
                  <a:cubicBezTo>
                    <a:pt x="0" y="0"/>
                    <a:pt x="0" y="0"/>
                    <a:pt x="0" y="0"/>
                  </a:cubicBezTo>
                </a:path>
              </a:pathLst>
            </a:custGeom>
            <a:solidFill>
              <a:srgbClr val="276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7" name="Freeform 29">
              <a:extLst>
                <a:ext uri="{FF2B5EF4-FFF2-40B4-BE49-F238E27FC236}">
                  <a16:creationId xmlns:a16="http://schemas.microsoft.com/office/drawing/2014/main" id="{55871C06-8470-43D9-BF7C-AC079A1E258C}"/>
                </a:ext>
              </a:extLst>
            </p:cNvPr>
            <p:cNvSpPr>
              <a:spLocks/>
            </p:cNvSpPr>
            <p:nvPr/>
          </p:nvSpPr>
          <p:spPr bwMode="auto">
            <a:xfrm rot="15437777">
              <a:off x="13438453" y="3901488"/>
              <a:ext cx="41068" cy="13689"/>
            </a:xfrm>
            <a:custGeom>
              <a:avLst/>
              <a:gdLst>
                <a:gd name="T0" fmla="*/ 0 w 22"/>
                <a:gd name="T1" fmla="*/ 0 h 7"/>
                <a:gd name="T2" fmla="*/ 22 w 22"/>
                <a:gd name="T3" fmla="*/ 7 h 7"/>
                <a:gd name="T4" fmla="*/ 22 w 22"/>
                <a:gd name="T5" fmla="*/ 7 h 7"/>
                <a:gd name="T6" fmla="*/ 0 w 22"/>
                <a:gd name="T7" fmla="*/ 0 h 7"/>
              </a:gdLst>
              <a:ahLst/>
              <a:cxnLst>
                <a:cxn ang="0">
                  <a:pos x="T0" y="T1"/>
                </a:cxn>
                <a:cxn ang="0">
                  <a:pos x="T2" y="T3"/>
                </a:cxn>
                <a:cxn ang="0">
                  <a:pos x="T4" y="T5"/>
                </a:cxn>
                <a:cxn ang="0">
                  <a:pos x="T6" y="T7"/>
                </a:cxn>
              </a:cxnLst>
              <a:rect l="0" t="0" r="r" b="b"/>
              <a:pathLst>
                <a:path w="22" h="7">
                  <a:moveTo>
                    <a:pt x="0" y="0"/>
                  </a:moveTo>
                  <a:cubicBezTo>
                    <a:pt x="7" y="3"/>
                    <a:pt x="14" y="5"/>
                    <a:pt x="22" y="7"/>
                  </a:cubicBezTo>
                  <a:cubicBezTo>
                    <a:pt x="22" y="7"/>
                    <a:pt x="22" y="7"/>
                    <a:pt x="22" y="7"/>
                  </a:cubicBezTo>
                  <a:cubicBezTo>
                    <a:pt x="14" y="5"/>
                    <a:pt x="7" y="3"/>
                    <a:pt x="0" y="0"/>
                  </a:cubicBezTo>
                </a:path>
              </a:pathLst>
            </a:custGeom>
            <a:solidFill>
              <a:srgbClr val="276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8" name="Freeform 30">
              <a:extLst>
                <a:ext uri="{FF2B5EF4-FFF2-40B4-BE49-F238E27FC236}">
                  <a16:creationId xmlns:a16="http://schemas.microsoft.com/office/drawing/2014/main" id="{C1EA015B-8E3B-483D-911A-F24A3EA39F8A}"/>
                </a:ext>
              </a:extLst>
            </p:cNvPr>
            <p:cNvSpPr>
              <a:spLocks noEditPoints="1"/>
            </p:cNvSpPr>
            <p:nvPr/>
          </p:nvSpPr>
          <p:spPr bwMode="auto">
            <a:xfrm rot="15437777">
              <a:off x="12687818" y="3143080"/>
              <a:ext cx="526062" cy="899587"/>
            </a:xfrm>
            <a:custGeom>
              <a:avLst/>
              <a:gdLst>
                <a:gd name="T0" fmla="*/ 107 w 284"/>
                <a:gd name="T1" fmla="*/ 465 h 485"/>
                <a:gd name="T2" fmla="*/ 0 w 284"/>
                <a:gd name="T3" fmla="*/ 485 h 485"/>
                <a:gd name="T4" fmla="*/ 107 w 284"/>
                <a:gd name="T5" fmla="*/ 465 h 485"/>
                <a:gd name="T6" fmla="*/ 202 w 284"/>
                <a:gd name="T7" fmla="*/ 1 h 485"/>
                <a:gd name="T8" fmla="*/ 263 w 284"/>
                <a:gd name="T9" fmla="*/ 94 h 485"/>
                <a:gd name="T10" fmla="*/ 277 w 284"/>
                <a:gd name="T11" fmla="*/ 140 h 485"/>
                <a:gd name="T12" fmla="*/ 278 w 284"/>
                <a:gd name="T13" fmla="*/ 142 h 485"/>
                <a:gd name="T14" fmla="*/ 284 w 284"/>
                <a:gd name="T15" fmla="*/ 195 h 485"/>
                <a:gd name="T16" fmla="*/ 284 w 284"/>
                <a:gd name="T17" fmla="*/ 195 h 485"/>
                <a:gd name="T18" fmla="*/ 284 w 284"/>
                <a:gd name="T19" fmla="*/ 198 h 485"/>
                <a:gd name="T20" fmla="*/ 284 w 284"/>
                <a:gd name="T21" fmla="*/ 198 h 485"/>
                <a:gd name="T22" fmla="*/ 284 w 284"/>
                <a:gd name="T23" fmla="*/ 201 h 485"/>
                <a:gd name="T24" fmla="*/ 284 w 284"/>
                <a:gd name="T25" fmla="*/ 201 h 485"/>
                <a:gd name="T26" fmla="*/ 263 w 284"/>
                <a:gd name="T27" fmla="*/ 94 h 485"/>
                <a:gd name="T28" fmla="*/ 202 w 284"/>
                <a:gd name="T29" fmla="*/ 1 h 485"/>
                <a:gd name="T30" fmla="*/ 202 w 284"/>
                <a:gd name="T31" fmla="*/ 1 h 485"/>
                <a:gd name="T32" fmla="*/ 201 w 284"/>
                <a:gd name="T33" fmla="*/ 1 h 485"/>
                <a:gd name="T34" fmla="*/ 202 w 284"/>
                <a:gd name="T35" fmla="*/ 1 h 485"/>
                <a:gd name="T36" fmla="*/ 202 w 284"/>
                <a:gd name="T37" fmla="*/ 1 h 485"/>
                <a:gd name="T38" fmla="*/ 201 w 284"/>
                <a:gd name="T39" fmla="*/ 1 h 485"/>
                <a:gd name="T40" fmla="*/ 201 w 284"/>
                <a:gd name="T41" fmla="*/ 1 h 485"/>
                <a:gd name="T42" fmla="*/ 201 w 284"/>
                <a:gd name="T43" fmla="*/ 0 h 485"/>
                <a:gd name="T44" fmla="*/ 201 w 284"/>
                <a:gd name="T45" fmla="*/ 0 h 485"/>
                <a:gd name="T46" fmla="*/ 201 w 284"/>
                <a:gd name="T47" fmla="*/ 0 h 485"/>
                <a:gd name="T48" fmla="*/ 201 w 284"/>
                <a:gd name="T49" fmla="*/ 0 h 485"/>
                <a:gd name="T50" fmla="*/ 201 w 284"/>
                <a:gd name="T51" fmla="*/ 0 h 485"/>
                <a:gd name="T52" fmla="*/ 201 w 284"/>
                <a:gd name="T53" fmla="*/ 0 h 485"/>
                <a:gd name="T54" fmla="*/ 201 w 284"/>
                <a:gd name="T55" fmla="*/ 0 h 485"/>
                <a:gd name="T56" fmla="*/ 201 w 284"/>
                <a:gd name="T57" fmla="*/ 0 h 485"/>
                <a:gd name="T58" fmla="*/ 201 w 284"/>
                <a:gd name="T59" fmla="*/ 0 h 485"/>
                <a:gd name="T60" fmla="*/ 201 w 284"/>
                <a:gd name="T61"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485">
                  <a:moveTo>
                    <a:pt x="107" y="465"/>
                  </a:moveTo>
                  <a:cubicBezTo>
                    <a:pt x="73" y="478"/>
                    <a:pt x="37" y="485"/>
                    <a:pt x="0" y="485"/>
                  </a:cubicBezTo>
                  <a:cubicBezTo>
                    <a:pt x="37" y="485"/>
                    <a:pt x="73" y="478"/>
                    <a:pt x="107" y="465"/>
                  </a:cubicBezTo>
                  <a:moveTo>
                    <a:pt x="202" y="1"/>
                  </a:moveTo>
                  <a:cubicBezTo>
                    <a:pt x="228" y="28"/>
                    <a:pt x="249" y="59"/>
                    <a:pt x="263" y="94"/>
                  </a:cubicBezTo>
                  <a:cubicBezTo>
                    <a:pt x="269" y="109"/>
                    <a:pt x="274" y="124"/>
                    <a:pt x="277" y="140"/>
                  </a:cubicBezTo>
                  <a:cubicBezTo>
                    <a:pt x="278" y="141"/>
                    <a:pt x="278" y="141"/>
                    <a:pt x="278" y="142"/>
                  </a:cubicBezTo>
                  <a:cubicBezTo>
                    <a:pt x="282" y="160"/>
                    <a:pt x="284" y="177"/>
                    <a:pt x="284" y="195"/>
                  </a:cubicBezTo>
                  <a:cubicBezTo>
                    <a:pt x="284" y="195"/>
                    <a:pt x="284" y="195"/>
                    <a:pt x="284" y="195"/>
                  </a:cubicBezTo>
                  <a:cubicBezTo>
                    <a:pt x="284" y="196"/>
                    <a:pt x="284" y="197"/>
                    <a:pt x="284" y="198"/>
                  </a:cubicBezTo>
                  <a:cubicBezTo>
                    <a:pt x="284" y="198"/>
                    <a:pt x="284" y="198"/>
                    <a:pt x="284" y="198"/>
                  </a:cubicBezTo>
                  <a:cubicBezTo>
                    <a:pt x="284" y="199"/>
                    <a:pt x="284" y="200"/>
                    <a:pt x="284" y="201"/>
                  </a:cubicBezTo>
                  <a:cubicBezTo>
                    <a:pt x="284" y="201"/>
                    <a:pt x="284" y="201"/>
                    <a:pt x="284" y="201"/>
                  </a:cubicBezTo>
                  <a:cubicBezTo>
                    <a:pt x="284" y="164"/>
                    <a:pt x="277" y="128"/>
                    <a:pt x="263" y="94"/>
                  </a:cubicBezTo>
                  <a:cubicBezTo>
                    <a:pt x="249" y="59"/>
                    <a:pt x="228" y="28"/>
                    <a:pt x="202" y="1"/>
                  </a:cubicBezTo>
                  <a:cubicBezTo>
                    <a:pt x="202" y="1"/>
                    <a:pt x="202" y="1"/>
                    <a:pt x="202" y="1"/>
                  </a:cubicBezTo>
                  <a:moveTo>
                    <a:pt x="201" y="1"/>
                  </a:moveTo>
                  <a:cubicBezTo>
                    <a:pt x="201" y="1"/>
                    <a:pt x="202" y="1"/>
                    <a:pt x="202" y="1"/>
                  </a:cubicBezTo>
                  <a:cubicBezTo>
                    <a:pt x="202" y="1"/>
                    <a:pt x="202" y="1"/>
                    <a:pt x="202" y="1"/>
                  </a:cubicBezTo>
                  <a:cubicBezTo>
                    <a:pt x="202" y="1"/>
                    <a:pt x="201" y="1"/>
                    <a:pt x="201" y="1"/>
                  </a:cubicBezTo>
                  <a:cubicBezTo>
                    <a:pt x="201" y="1"/>
                    <a:pt x="201" y="1"/>
                    <a:pt x="201" y="1"/>
                  </a:cubicBezTo>
                  <a:moveTo>
                    <a:pt x="201" y="0"/>
                  </a:moveTo>
                  <a:cubicBezTo>
                    <a:pt x="201" y="0"/>
                    <a:pt x="201" y="0"/>
                    <a:pt x="201" y="0"/>
                  </a:cubicBezTo>
                  <a:cubicBezTo>
                    <a:pt x="201" y="0"/>
                    <a:pt x="201" y="0"/>
                    <a:pt x="201" y="0"/>
                  </a:cubicBezTo>
                  <a:cubicBezTo>
                    <a:pt x="201" y="0"/>
                    <a:pt x="201" y="0"/>
                    <a:pt x="201" y="0"/>
                  </a:cubicBezTo>
                  <a:cubicBezTo>
                    <a:pt x="201" y="0"/>
                    <a:pt x="201" y="0"/>
                    <a:pt x="201" y="0"/>
                  </a:cubicBezTo>
                  <a:moveTo>
                    <a:pt x="201" y="0"/>
                  </a:moveTo>
                  <a:cubicBezTo>
                    <a:pt x="201" y="0"/>
                    <a:pt x="201" y="0"/>
                    <a:pt x="201" y="0"/>
                  </a:cubicBezTo>
                  <a:cubicBezTo>
                    <a:pt x="201" y="0"/>
                    <a:pt x="201" y="0"/>
                    <a:pt x="201" y="0"/>
                  </a:cubicBezTo>
                  <a:cubicBezTo>
                    <a:pt x="201" y="0"/>
                    <a:pt x="201" y="0"/>
                    <a:pt x="201" y="0"/>
                  </a:cubicBezTo>
                  <a:cubicBezTo>
                    <a:pt x="201" y="0"/>
                    <a:pt x="201" y="0"/>
                    <a:pt x="201" y="0"/>
                  </a:cubicBezTo>
                </a:path>
              </a:pathLst>
            </a:custGeom>
            <a:solidFill>
              <a:srgbClr val="274E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9" name="Freeform 31">
              <a:extLst>
                <a:ext uri="{FF2B5EF4-FFF2-40B4-BE49-F238E27FC236}">
                  <a16:creationId xmlns:a16="http://schemas.microsoft.com/office/drawing/2014/main" id="{AC9DAF62-AAFF-46AB-8D27-D52673FF072E}"/>
                </a:ext>
              </a:extLst>
            </p:cNvPr>
            <p:cNvSpPr>
              <a:spLocks/>
            </p:cNvSpPr>
            <p:nvPr/>
          </p:nvSpPr>
          <p:spPr bwMode="auto">
            <a:xfrm rot="15437777">
              <a:off x="12487983" y="3584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3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0" name="Freeform 32">
              <a:extLst>
                <a:ext uri="{FF2B5EF4-FFF2-40B4-BE49-F238E27FC236}">
                  <a16:creationId xmlns:a16="http://schemas.microsoft.com/office/drawing/2014/main" id="{B77A3028-E187-40B2-8A0E-65308A76E4B1}"/>
                </a:ext>
              </a:extLst>
            </p:cNvPr>
            <p:cNvSpPr>
              <a:spLocks/>
            </p:cNvSpPr>
            <p:nvPr/>
          </p:nvSpPr>
          <p:spPr bwMode="auto">
            <a:xfrm rot="15437777">
              <a:off x="12488937" y="3583761"/>
              <a:ext cx="0" cy="1956"/>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path>
              </a:pathLst>
            </a:custGeom>
            <a:solidFill>
              <a:srgbClr val="F3F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1" name="Freeform 33">
              <a:extLst>
                <a:ext uri="{FF2B5EF4-FFF2-40B4-BE49-F238E27FC236}">
                  <a16:creationId xmlns:a16="http://schemas.microsoft.com/office/drawing/2014/main" id="{AE98BC53-CFF6-4C41-989C-47C98C7FDD0C}"/>
                </a:ext>
              </a:extLst>
            </p:cNvPr>
            <p:cNvSpPr>
              <a:spLocks/>
            </p:cNvSpPr>
            <p:nvPr/>
          </p:nvSpPr>
          <p:spPr bwMode="auto">
            <a:xfrm rot="15437777">
              <a:off x="12329280" y="3441873"/>
              <a:ext cx="1067770" cy="1049192"/>
            </a:xfrm>
            <a:custGeom>
              <a:avLst/>
              <a:gdLst>
                <a:gd name="T0" fmla="*/ 68 w 576"/>
                <a:gd name="T1" fmla="*/ 439 h 566"/>
                <a:gd name="T2" fmla="*/ 47 w 576"/>
                <a:gd name="T3" fmla="*/ 332 h 566"/>
                <a:gd name="T4" fmla="*/ 68 w 576"/>
                <a:gd name="T5" fmla="*/ 225 h 566"/>
                <a:gd name="T6" fmla="*/ 131 w 576"/>
                <a:gd name="T7" fmla="*/ 131 h 566"/>
                <a:gd name="T8" fmla="*/ 225 w 576"/>
                <a:gd name="T9" fmla="*/ 68 h 566"/>
                <a:gd name="T10" fmla="*/ 332 w 576"/>
                <a:gd name="T11" fmla="*/ 48 h 566"/>
                <a:gd name="T12" fmla="*/ 439 w 576"/>
                <a:gd name="T13" fmla="*/ 68 h 566"/>
                <a:gd name="T14" fmla="*/ 533 w 576"/>
                <a:gd name="T15" fmla="*/ 131 h 566"/>
                <a:gd name="T16" fmla="*/ 576 w 576"/>
                <a:gd name="T17" fmla="*/ 187 h 566"/>
                <a:gd name="T18" fmla="*/ 533 w 576"/>
                <a:gd name="T19" fmla="*/ 131 h 566"/>
                <a:gd name="T20" fmla="*/ 566 w 576"/>
                <a:gd name="T21" fmla="*/ 98 h 566"/>
                <a:gd name="T22" fmla="*/ 456 w 576"/>
                <a:gd name="T23" fmla="*/ 25 h 566"/>
                <a:gd name="T24" fmla="*/ 332 w 576"/>
                <a:gd name="T25" fmla="*/ 0 h 566"/>
                <a:gd name="T26" fmla="*/ 207 w 576"/>
                <a:gd name="T27" fmla="*/ 25 h 566"/>
                <a:gd name="T28" fmla="*/ 97 w 576"/>
                <a:gd name="T29" fmla="*/ 98 h 566"/>
                <a:gd name="T30" fmla="*/ 24 w 576"/>
                <a:gd name="T31" fmla="*/ 207 h 566"/>
                <a:gd name="T32" fmla="*/ 0 w 576"/>
                <a:gd name="T33" fmla="*/ 332 h 566"/>
                <a:gd name="T34" fmla="*/ 24 w 576"/>
                <a:gd name="T35" fmla="*/ 457 h 566"/>
                <a:gd name="T36" fmla="*/ 97 w 576"/>
                <a:gd name="T37" fmla="*/ 566 h 566"/>
                <a:gd name="T38" fmla="*/ 131 w 576"/>
                <a:gd name="T39" fmla="*/ 533 h 566"/>
                <a:gd name="T40" fmla="*/ 68 w 576"/>
                <a:gd name="T41" fmla="*/ 439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6" h="566">
                  <a:moveTo>
                    <a:pt x="68" y="439"/>
                  </a:moveTo>
                  <a:cubicBezTo>
                    <a:pt x="54" y="405"/>
                    <a:pt x="47" y="369"/>
                    <a:pt x="47" y="332"/>
                  </a:cubicBezTo>
                  <a:cubicBezTo>
                    <a:pt x="47" y="295"/>
                    <a:pt x="54" y="259"/>
                    <a:pt x="68" y="225"/>
                  </a:cubicBezTo>
                  <a:cubicBezTo>
                    <a:pt x="82" y="190"/>
                    <a:pt x="103" y="158"/>
                    <a:pt x="131" y="131"/>
                  </a:cubicBezTo>
                  <a:cubicBezTo>
                    <a:pt x="158" y="104"/>
                    <a:pt x="189" y="83"/>
                    <a:pt x="225" y="68"/>
                  </a:cubicBezTo>
                  <a:cubicBezTo>
                    <a:pt x="259" y="55"/>
                    <a:pt x="295" y="48"/>
                    <a:pt x="332" y="48"/>
                  </a:cubicBezTo>
                  <a:cubicBezTo>
                    <a:pt x="369" y="48"/>
                    <a:pt x="405" y="55"/>
                    <a:pt x="439" y="68"/>
                  </a:cubicBezTo>
                  <a:cubicBezTo>
                    <a:pt x="474" y="83"/>
                    <a:pt x="506" y="104"/>
                    <a:pt x="533" y="131"/>
                  </a:cubicBezTo>
                  <a:cubicBezTo>
                    <a:pt x="550" y="148"/>
                    <a:pt x="564" y="167"/>
                    <a:pt x="576" y="187"/>
                  </a:cubicBezTo>
                  <a:cubicBezTo>
                    <a:pt x="564" y="167"/>
                    <a:pt x="550" y="148"/>
                    <a:pt x="533" y="131"/>
                  </a:cubicBezTo>
                  <a:cubicBezTo>
                    <a:pt x="566" y="98"/>
                    <a:pt x="566" y="98"/>
                    <a:pt x="566" y="98"/>
                  </a:cubicBezTo>
                  <a:cubicBezTo>
                    <a:pt x="534" y="66"/>
                    <a:pt x="497" y="41"/>
                    <a:pt x="456" y="25"/>
                  </a:cubicBezTo>
                  <a:cubicBezTo>
                    <a:pt x="417" y="9"/>
                    <a:pt x="375" y="0"/>
                    <a:pt x="332" y="0"/>
                  </a:cubicBezTo>
                  <a:cubicBezTo>
                    <a:pt x="289" y="0"/>
                    <a:pt x="247" y="9"/>
                    <a:pt x="207" y="25"/>
                  </a:cubicBezTo>
                  <a:cubicBezTo>
                    <a:pt x="166" y="41"/>
                    <a:pt x="129" y="66"/>
                    <a:pt x="97" y="98"/>
                  </a:cubicBezTo>
                  <a:cubicBezTo>
                    <a:pt x="66" y="129"/>
                    <a:pt x="41" y="166"/>
                    <a:pt x="24" y="207"/>
                  </a:cubicBezTo>
                  <a:cubicBezTo>
                    <a:pt x="8" y="247"/>
                    <a:pt x="0" y="289"/>
                    <a:pt x="0" y="332"/>
                  </a:cubicBezTo>
                  <a:cubicBezTo>
                    <a:pt x="0" y="375"/>
                    <a:pt x="8" y="417"/>
                    <a:pt x="24" y="457"/>
                  </a:cubicBezTo>
                  <a:cubicBezTo>
                    <a:pt x="41" y="498"/>
                    <a:pt x="66" y="535"/>
                    <a:pt x="97" y="566"/>
                  </a:cubicBezTo>
                  <a:cubicBezTo>
                    <a:pt x="131" y="533"/>
                    <a:pt x="131" y="533"/>
                    <a:pt x="131" y="533"/>
                  </a:cubicBezTo>
                  <a:cubicBezTo>
                    <a:pt x="103" y="506"/>
                    <a:pt x="82" y="474"/>
                    <a:pt x="68" y="439"/>
                  </a:cubicBezTo>
                </a:path>
              </a:pathLst>
            </a:custGeom>
            <a:solidFill>
              <a:srgbClr val="004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2" name="Freeform 34">
              <a:extLst>
                <a:ext uri="{FF2B5EF4-FFF2-40B4-BE49-F238E27FC236}">
                  <a16:creationId xmlns:a16="http://schemas.microsoft.com/office/drawing/2014/main" id="{B00A23C9-6045-4612-8EB9-F6E01F5797C2}"/>
                </a:ext>
              </a:extLst>
            </p:cNvPr>
            <p:cNvSpPr>
              <a:spLocks/>
            </p:cNvSpPr>
            <p:nvPr/>
          </p:nvSpPr>
          <p:spPr bwMode="auto">
            <a:xfrm rot="15437777">
              <a:off x="12197841" y="3794267"/>
              <a:ext cx="745092" cy="308011"/>
            </a:xfrm>
            <a:custGeom>
              <a:avLst/>
              <a:gdLst>
                <a:gd name="T0" fmla="*/ 201 w 402"/>
                <a:gd name="T1" fmla="*/ 0 h 166"/>
                <a:gd name="T2" fmla="*/ 94 w 402"/>
                <a:gd name="T3" fmla="*/ 20 h 166"/>
                <a:gd name="T4" fmla="*/ 93 w 402"/>
                <a:gd name="T5" fmla="*/ 21 h 166"/>
                <a:gd name="T6" fmla="*/ 93 w 402"/>
                <a:gd name="T7" fmla="*/ 21 h 166"/>
                <a:gd name="T8" fmla="*/ 92 w 402"/>
                <a:gd name="T9" fmla="*/ 21 h 166"/>
                <a:gd name="T10" fmla="*/ 92 w 402"/>
                <a:gd name="T11" fmla="*/ 21 h 166"/>
                <a:gd name="T12" fmla="*/ 92 w 402"/>
                <a:gd name="T13" fmla="*/ 21 h 166"/>
                <a:gd name="T14" fmla="*/ 91 w 402"/>
                <a:gd name="T15" fmla="*/ 21 h 166"/>
                <a:gd name="T16" fmla="*/ 89 w 402"/>
                <a:gd name="T17" fmla="*/ 22 h 166"/>
                <a:gd name="T18" fmla="*/ 0 w 402"/>
                <a:gd name="T19" fmla="*/ 83 h 166"/>
                <a:gd name="T20" fmla="*/ 94 w 402"/>
                <a:gd name="T21" fmla="*/ 145 h 166"/>
                <a:gd name="T22" fmla="*/ 201 w 402"/>
                <a:gd name="T23" fmla="*/ 166 h 166"/>
                <a:gd name="T24" fmla="*/ 308 w 402"/>
                <a:gd name="T25" fmla="*/ 145 h 166"/>
                <a:gd name="T26" fmla="*/ 402 w 402"/>
                <a:gd name="T27" fmla="*/ 83 h 166"/>
                <a:gd name="T28" fmla="*/ 308 w 402"/>
                <a:gd name="T29" fmla="*/ 20 h 166"/>
                <a:gd name="T30" fmla="*/ 308 w 402"/>
                <a:gd name="T31" fmla="*/ 20 h 166"/>
                <a:gd name="T32" fmla="*/ 306 w 402"/>
                <a:gd name="T33" fmla="*/ 20 h 166"/>
                <a:gd name="T34" fmla="*/ 201 w 402"/>
                <a:gd name="T35" fmla="*/ 0 h 166"/>
                <a:gd name="T36" fmla="*/ 201 w 402"/>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166">
                  <a:moveTo>
                    <a:pt x="201" y="0"/>
                  </a:moveTo>
                  <a:cubicBezTo>
                    <a:pt x="164" y="0"/>
                    <a:pt x="128" y="7"/>
                    <a:pt x="94" y="20"/>
                  </a:cubicBezTo>
                  <a:cubicBezTo>
                    <a:pt x="93" y="20"/>
                    <a:pt x="93" y="21"/>
                    <a:pt x="93" y="21"/>
                  </a:cubicBezTo>
                  <a:cubicBezTo>
                    <a:pt x="93" y="21"/>
                    <a:pt x="93" y="21"/>
                    <a:pt x="93" y="21"/>
                  </a:cubicBezTo>
                  <a:cubicBezTo>
                    <a:pt x="93" y="21"/>
                    <a:pt x="92" y="21"/>
                    <a:pt x="92" y="21"/>
                  </a:cubicBezTo>
                  <a:cubicBezTo>
                    <a:pt x="92" y="21"/>
                    <a:pt x="92" y="21"/>
                    <a:pt x="92" y="21"/>
                  </a:cubicBezTo>
                  <a:cubicBezTo>
                    <a:pt x="92" y="21"/>
                    <a:pt x="92" y="21"/>
                    <a:pt x="92" y="21"/>
                  </a:cubicBezTo>
                  <a:cubicBezTo>
                    <a:pt x="91" y="21"/>
                    <a:pt x="91" y="21"/>
                    <a:pt x="91" y="21"/>
                  </a:cubicBezTo>
                  <a:cubicBezTo>
                    <a:pt x="91" y="22"/>
                    <a:pt x="90" y="22"/>
                    <a:pt x="89" y="22"/>
                  </a:cubicBezTo>
                  <a:cubicBezTo>
                    <a:pt x="56" y="36"/>
                    <a:pt x="26" y="57"/>
                    <a:pt x="0" y="83"/>
                  </a:cubicBezTo>
                  <a:cubicBezTo>
                    <a:pt x="27" y="110"/>
                    <a:pt x="58" y="131"/>
                    <a:pt x="94" y="145"/>
                  </a:cubicBezTo>
                  <a:cubicBezTo>
                    <a:pt x="128" y="159"/>
                    <a:pt x="164" y="166"/>
                    <a:pt x="201" y="166"/>
                  </a:cubicBezTo>
                  <a:cubicBezTo>
                    <a:pt x="238" y="166"/>
                    <a:pt x="274" y="159"/>
                    <a:pt x="308" y="145"/>
                  </a:cubicBezTo>
                  <a:cubicBezTo>
                    <a:pt x="343" y="131"/>
                    <a:pt x="374" y="110"/>
                    <a:pt x="402" y="83"/>
                  </a:cubicBezTo>
                  <a:cubicBezTo>
                    <a:pt x="374" y="56"/>
                    <a:pt x="343" y="35"/>
                    <a:pt x="308" y="20"/>
                  </a:cubicBezTo>
                  <a:cubicBezTo>
                    <a:pt x="308" y="20"/>
                    <a:pt x="308" y="20"/>
                    <a:pt x="308" y="20"/>
                  </a:cubicBezTo>
                  <a:cubicBezTo>
                    <a:pt x="307" y="20"/>
                    <a:pt x="307" y="20"/>
                    <a:pt x="306" y="20"/>
                  </a:cubicBezTo>
                  <a:cubicBezTo>
                    <a:pt x="273" y="6"/>
                    <a:pt x="237" y="0"/>
                    <a:pt x="201" y="0"/>
                  </a:cubicBezTo>
                  <a:cubicBezTo>
                    <a:pt x="201" y="0"/>
                    <a:pt x="201" y="0"/>
                    <a:pt x="201" y="0"/>
                  </a:cubicBezTo>
                </a:path>
              </a:pathLst>
            </a:custGeom>
            <a:solidFill>
              <a:srgbClr val="E3EBF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3" name="Freeform 35">
              <a:extLst>
                <a:ext uri="{FF2B5EF4-FFF2-40B4-BE49-F238E27FC236}">
                  <a16:creationId xmlns:a16="http://schemas.microsoft.com/office/drawing/2014/main" id="{AB256879-2BE7-49C6-866A-6955BECB22CB}"/>
                </a:ext>
              </a:extLst>
            </p:cNvPr>
            <p:cNvSpPr>
              <a:spLocks noEditPoints="1"/>
            </p:cNvSpPr>
            <p:nvPr/>
          </p:nvSpPr>
          <p:spPr bwMode="auto">
            <a:xfrm rot="15437777">
              <a:off x="12238470" y="3962336"/>
              <a:ext cx="405791" cy="41068"/>
            </a:xfrm>
            <a:custGeom>
              <a:avLst/>
              <a:gdLst>
                <a:gd name="T0" fmla="*/ 2 w 219"/>
                <a:gd name="T1" fmla="*/ 21 h 22"/>
                <a:gd name="T2" fmla="*/ 0 w 219"/>
                <a:gd name="T3" fmla="*/ 22 h 22"/>
                <a:gd name="T4" fmla="*/ 2 w 219"/>
                <a:gd name="T5" fmla="*/ 21 h 22"/>
                <a:gd name="T6" fmla="*/ 3 w 219"/>
                <a:gd name="T7" fmla="*/ 21 h 22"/>
                <a:gd name="T8" fmla="*/ 3 w 219"/>
                <a:gd name="T9" fmla="*/ 21 h 22"/>
                <a:gd name="T10" fmla="*/ 3 w 219"/>
                <a:gd name="T11" fmla="*/ 21 h 22"/>
                <a:gd name="T12" fmla="*/ 4 w 219"/>
                <a:gd name="T13" fmla="*/ 21 h 22"/>
                <a:gd name="T14" fmla="*/ 3 w 219"/>
                <a:gd name="T15" fmla="*/ 21 h 22"/>
                <a:gd name="T16" fmla="*/ 4 w 219"/>
                <a:gd name="T17" fmla="*/ 21 h 22"/>
                <a:gd name="T18" fmla="*/ 217 w 219"/>
                <a:gd name="T19" fmla="*/ 20 h 22"/>
                <a:gd name="T20" fmla="*/ 219 w 219"/>
                <a:gd name="T21" fmla="*/ 20 h 22"/>
                <a:gd name="T22" fmla="*/ 219 w 219"/>
                <a:gd name="T23" fmla="*/ 20 h 22"/>
                <a:gd name="T24" fmla="*/ 219 w 219"/>
                <a:gd name="T25" fmla="*/ 20 h 22"/>
                <a:gd name="T26" fmla="*/ 217 w 219"/>
                <a:gd name="T27" fmla="*/ 20 h 22"/>
                <a:gd name="T28" fmla="*/ 112 w 219"/>
                <a:gd name="T29" fmla="*/ 0 h 22"/>
                <a:gd name="T30" fmla="*/ 5 w 219"/>
                <a:gd name="T31" fmla="*/ 20 h 22"/>
                <a:gd name="T32" fmla="*/ 4 w 219"/>
                <a:gd name="T33" fmla="*/ 21 h 22"/>
                <a:gd name="T34" fmla="*/ 5 w 219"/>
                <a:gd name="T35" fmla="*/ 20 h 22"/>
                <a:gd name="T36" fmla="*/ 112 w 219"/>
                <a:gd name="T37" fmla="*/ 0 h 22"/>
                <a:gd name="T38" fmla="*/ 112 w 219"/>
                <a:gd name="T39" fmla="*/ 0 h 22"/>
                <a:gd name="T40" fmla="*/ 112 w 219"/>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2">
                  <a:moveTo>
                    <a:pt x="2" y="21"/>
                  </a:moveTo>
                  <a:cubicBezTo>
                    <a:pt x="2" y="22"/>
                    <a:pt x="1" y="22"/>
                    <a:pt x="0" y="22"/>
                  </a:cubicBezTo>
                  <a:cubicBezTo>
                    <a:pt x="1" y="22"/>
                    <a:pt x="2" y="22"/>
                    <a:pt x="2" y="21"/>
                  </a:cubicBezTo>
                  <a:moveTo>
                    <a:pt x="3" y="21"/>
                  </a:moveTo>
                  <a:cubicBezTo>
                    <a:pt x="3" y="21"/>
                    <a:pt x="3" y="21"/>
                    <a:pt x="3" y="21"/>
                  </a:cubicBezTo>
                  <a:cubicBezTo>
                    <a:pt x="3" y="21"/>
                    <a:pt x="3" y="21"/>
                    <a:pt x="3" y="21"/>
                  </a:cubicBezTo>
                  <a:moveTo>
                    <a:pt x="4" y="21"/>
                  </a:moveTo>
                  <a:cubicBezTo>
                    <a:pt x="4" y="21"/>
                    <a:pt x="3" y="21"/>
                    <a:pt x="3" y="21"/>
                  </a:cubicBezTo>
                  <a:cubicBezTo>
                    <a:pt x="3" y="21"/>
                    <a:pt x="4" y="21"/>
                    <a:pt x="4" y="21"/>
                  </a:cubicBezTo>
                  <a:moveTo>
                    <a:pt x="217" y="20"/>
                  </a:moveTo>
                  <a:cubicBezTo>
                    <a:pt x="218" y="20"/>
                    <a:pt x="218" y="20"/>
                    <a:pt x="219" y="20"/>
                  </a:cubicBezTo>
                  <a:cubicBezTo>
                    <a:pt x="219" y="20"/>
                    <a:pt x="219" y="20"/>
                    <a:pt x="219" y="20"/>
                  </a:cubicBezTo>
                  <a:cubicBezTo>
                    <a:pt x="219" y="20"/>
                    <a:pt x="219" y="20"/>
                    <a:pt x="219" y="20"/>
                  </a:cubicBezTo>
                  <a:cubicBezTo>
                    <a:pt x="218" y="20"/>
                    <a:pt x="218" y="20"/>
                    <a:pt x="217" y="20"/>
                  </a:cubicBezTo>
                  <a:moveTo>
                    <a:pt x="112" y="0"/>
                  </a:moveTo>
                  <a:cubicBezTo>
                    <a:pt x="75" y="0"/>
                    <a:pt x="39" y="7"/>
                    <a:pt x="5" y="20"/>
                  </a:cubicBezTo>
                  <a:cubicBezTo>
                    <a:pt x="4" y="20"/>
                    <a:pt x="4" y="21"/>
                    <a:pt x="4" y="21"/>
                  </a:cubicBezTo>
                  <a:cubicBezTo>
                    <a:pt x="4" y="21"/>
                    <a:pt x="4" y="20"/>
                    <a:pt x="5" y="20"/>
                  </a:cubicBezTo>
                  <a:cubicBezTo>
                    <a:pt x="39" y="7"/>
                    <a:pt x="75" y="0"/>
                    <a:pt x="112" y="0"/>
                  </a:cubicBezTo>
                  <a:cubicBezTo>
                    <a:pt x="112" y="0"/>
                    <a:pt x="112" y="0"/>
                    <a:pt x="112" y="0"/>
                  </a:cubicBezTo>
                  <a:cubicBezTo>
                    <a:pt x="112" y="0"/>
                    <a:pt x="112" y="0"/>
                    <a:pt x="112" y="0"/>
                  </a:cubicBezTo>
                </a:path>
              </a:pathLst>
            </a:custGeom>
            <a:solidFill>
              <a:srgbClr val="6F9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34" name="Oval 733">
              <a:extLst>
                <a:ext uri="{FF2B5EF4-FFF2-40B4-BE49-F238E27FC236}">
                  <a16:creationId xmlns:a16="http://schemas.microsoft.com/office/drawing/2014/main" id="{991099B7-C0B6-4562-923A-2FF4E397F6C5}"/>
                </a:ext>
              </a:extLst>
            </p:cNvPr>
            <p:cNvSpPr/>
            <p:nvPr/>
          </p:nvSpPr>
          <p:spPr>
            <a:xfrm>
              <a:off x="12413254" y="3351275"/>
              <a:ext cx="1042857" cy="1042855"/>
            </a:xfrm>
            <a:prstGeom prst="ellipse">
              <a:avLst/>
            </a:prstGeom>
            <a:solidFill>
              <a:schemeClr val="accent1">
                <a:lumMod val="60000"/>
                <a:lumOff val="4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Shape 372">
            <a:extLst>
              <a:ext uri="{FF2B5EF4-FFF2-40B4-BE49-F238E27FC236}">
                <a16:creationId xmlns:a16="http://schemas.microsoft.com/office/drawing/2014/main" id="{56069E2D-2522-4103-B123-586E0948635D}"/>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74" name="Shape 375">
            <a:extLst>
              <a:ext uri="{FF2B5EF4-FFF2-40B4-BE49-F238E27FC236}">
                <a16:creationId xmlns:a16="http://schemas.microsoft.com/office/drawing/2014/main" id="{DB4F1975-9F9A-45F5-B3EB-022B1B899A42}"/>
              </a:ext>
            </a:extLst>
          </p:cNvPr>
          <p:cNvPicPr preferRelativeResize="0"/>
          <p:nvPr/>
        </p:nvPicPr>
        <p:blipFill rotWithShape="1">
          <a:blip r:embed="rId7">
            <a:alphaModFix/>
          </a:blip>
          <a:srcRect/>
          <a:stretch/>
        </p:blipFill>
        <p:spPr>
          <a:xfrm>
            <a:off x="4618370" y="832865"/>
            <a:ext cx="7040880" cy="253919"/>
          </a:xfrm>
          <a:prstGeom prst="rect">
            <a:avLst/>
          </a:prstGeom>
          <a:noFill/>
          <a:ln>
            <a:noFill/>
          </a:ln>
        </p:spPr>
      </p:pic>
    </p:spTree>
    <p:extLst>
      <p:ext uri="{BB962C8B-B14F-4D97-AF65-F5344CB8AC3E}">
        <p14:creationId xmlns:p14="http://schemas.microsoft.com/office/powerpoint/2010/main" val="1847973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62" name="Oval 61">
            <a:extLst>
              <a:ext uri="{FF2B5EF4-FFF2-40B4-BE49-F238E27FC236}">
                <a16:creationId xmlns:a16="http://schemas.microsoft.com/office/drawing/2014/main" id="{4276C679-6F76-42D3-8055-8A7F984D983F}"/>
              </a:ext>
            </a:extLst>
          </p:cNvPr>
          <p:cNvSpPr/>
          <p:nvPr/>
        </p:nvSpPr>
        <p:spPr bwMode="auto">
          <a:xfrm>
            <a:off x="2179239" y="4728579"/>
            <a:ext cx="946817" cy="127789"/>
          </a:xfrm>
          <a:prstGeom prst="ellipse">
            <a:avLst/>
          </a:prstGeom>
          <a:solidFill>
            <a:schemeClr val="bg1"/>
          </a:solidFill>
          <a:ln w="9525">
            <a:noFill/>
            <a:round/>
            <a:headEnd/>
            <a:tailEnd/>
          </a:ln>
        </p:spPr>
        <p:txBody>
          <a:bodyPr anchor="ctr"/>
          <a:lstStyle/>
          <a:p>
            <a:pPr algn="ctr" defTabSz="1834185">
              <a:defRPr/>
            </a:pPr>
            <a:r>
              <a:rPr lang="en-US" sz="2400" dirty="0">
                <a:solidFill>
                  <a:srgbClr val="4B98D9"/>
                </a:solidFill>
                <a:latin typeface="Open Sans Semibold" panose="020B0706030804020204" pitchFamily="34" charset="0"/>
                <a:ea typeface="Open Sans Semibold" panose="020B0706030804020204" pitchFamily="34" charset="0"/>
                <a:cs typeface="Open Sans Semibold" panose="020B0706030804020204" pitchFamily="34" charset="0"/>
              </a:rPr>
              <a:t>ML</a:t>
            </a:r>
          </a:p>
        </p:txBody>
      </p:sp>
      <p:sp>
        <p:nvSpPr>
          <p:cNvPr id="63" name="Oval 62">
            <a:extLst>
              <a:ext uri="{FF2B5EF4-FFF2-40B4-BE49-F238E27FC236}">
                <a16:creationId xmlns:a16="http://schemas.microsoft.com/office/drawing/2014/main" id="{25870FFD-8364-4E7D-9175-146E8CFE9947}"/>
              </a:ext>
            </a:extLst>
          </p:cNvPr>
          <p:cNvSpPr>
            <a:spLocks noChangeAspect="1"/>
          </p:cNvSpPr>
          <p:nvPr/>
        </p:nvSpPr>
        <p:spPr bwMode="auto">
          <a:xfrm>
            <a:off x="1957180" y="2069872"/>
            <a:ext cx="1336461" cy="1336808"/>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4" name="Oval 63">
            <a:extLst>
              <a:ext uri="{FF2B5EF4-FFF2-40B4-BE49-F238E27FC236}">
                <a16:creationId xmlns:a16="http://schemas.microsoft.com/office/drawing/2014/main" id="{CDE305FF-42AD-4299-91A4-988716666CDB}"/>
              </a:ext>
            </a:extLst>
          </p:cNvPr>
          <p:cNvSpPr>
            <a:spLocks noChangeAspect="1"/>
          </p:cNvSpPr>
          <p:nvPr/>
        </p:nvSpPr>
        <p:spPr bwMode="auto">
          <a:xfrm>
            <a:off x="3689146" y="488912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5" name="Oval 64">
            <a:extLst>
              <a:ext uri="{FF2B5EF4-FFF2-40B4-BE49-F238E27FC236}">
                <a16:creationId xmlns:a16="http://schemas.microsoft.com/office/drawing/2014/main" id="{981BA9AA-94CB-42DB-B442-8B5F6A545DDA}"/>
              </a:ext>
            </a:extLst>
          </p:cNvPr>
          <p:cNvSpPr>
            <a:spLocks noChangeAspect="1"/>
          </p:cNvSpPr>
          <p:nvPr/>
        </p:nvSpPr>
        <p:spPr bwMode="auto">
          <a:xfrm>
            <a:off x="199138" y="3134970"/>
            <a:ext cx="1336459" cy="1336808"/>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34185"/>
            <a:endParaRPr lang="en-US" sz="2133" b="1" dirty="0">
              <a:solidFill>
                <a:prstClr val="white"/>
              </a:solidFill>
              <a:latin typeface="Lato"/>
            </a:endParaRPr>
          </a:p>
        </p:txBody>
      </p:sp>
      <p:sp>
        <p:nvSpPr>
          <p:cNvPr id="66" name="Oval 65">
            <a:extLst>
              <a:ext uri="{FF2B5EF4-FFF2-40B4-BE49-F238E27FC236}">
                <a16:creationId xmlns:a16="http://schemas.microsoft.com/office/drawing/2014/main" id="{44DF2B3D-C6CB-4D69-ABA0-526096636A9A}"/>
              </a:ext>
            </a:extLst>
          </p:cNvPr>
          <p:cNvSpPr>
            <a:spLocks noChangeAspect="1"/>
          </p:cNvSpPr>
          <p:nvPr/>
        </p:nvSpPr>
        <p:spPr bwMode="auto">
          <a:xfrm>
            <a:off x="1950660" y="5919444"/>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7" name="Oval 66">
            <a:extLst>
              <a:ext uri="{FF2B5EF4-FFF2-40B4-BE49-F238E27FC236}">
                <a16:creationId xmlns:a16="http://schemas.microsoft.com/office/drawing/2014/main" id="{D7BC81F3-0052-47F7-9AC4-60934F9FFAA8}"/>
              </a:ext>
            </a:extLst>
          </p:cNvPr>
          <p:cNvSpPr>
            <a:spLocks noChangeAspect="1"/>
          </p:cNvSpPr>
          <p:nvPr/>
        </p:nvSpPr>
        <p:spPr bwMode="auto">
          <a:xfrm>
            <a:off x="183926" y="4889124"/>
            <a:ext cx="1336461"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68" name="Oval 67">
            <a:extLst>
              <a:ext uri="{FF2B5EF4-FFF2-40B4-BE49-F238E27FC236}">
                <a16:creationId xmlns:a16="http://schemas.microsoft.com/office/drawing/2014/main" id="{49B1925C-17B8-41FC-A44C-FB5093F69A19}"/>
              </a:ext>
            </a:extLst>
          </p:cNvPr>
          <p:cNvSpPr>
            <a:spLocks noChangeAspect="1"/>
          </p:cNvSpPr>
          <p:nvPr/>
        </p:nvSpPr>
        <p:spPr bwMode="auto">
          <a:xfrm>
            <a:off x="3702184" y="3128451"/>
            <a:ext cx="1336459" cy="1336807"/>
          </a:xfrm>
          <a:prstGeom prst="ellipse">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defTabSz="1834185"/>
            <a:endParaRPr lang="en-US" sz="2133" b="1" dirty="0">
              <a:solidFill>
                <a:prstClr val="white"/>
              </a:solidFill>
              <a:latin typeface="Lato"/>
            </a:endParaRPr>
          </a:p>
        </p:txBody>
      </p:sp>
      <p:sp>
        <p:nvSpPr>
          <p:cNvPr id="76" name="Freeform 5">
            <a:extLst>
              <a:ext uri="{FF2B5EF4-FFF2-40B4-BE49-F238E27FC236}">
                <a16:creationId xmlns:a16="http://schemas.microsoft.com/office/drawing/2014/main" id="{D4606ED0-E41C-4A18-8585-048E2956E6E9}"/>
              </a:ext>
            </a:extLst>
          </p:cNvPr>
          <p:cNvSpPr>
            <a:spLocks noChangeArrowheads="1"/>
          </p:cNvSpPr>
          <p:nvPr/>
        </p:nvSpPr>
        <p:spPr bwMode="auto">
          <a:xfrm rot="16200000">
            <a:off x="2510954" y="3510206"/>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7" name="Freeform 5">
            <a:extLst>
              <a:ext uri="{FF2B5EF4-FFF2-40B4-BE49-F238E27FC236}">
                <a16:creationId xmlns:a16="http://schemas.microsoft.com/office/drawing/2014/main" id="{9F710384-43E8-46D8-B769-284C86F0ED11}"/>
              </a:ext>
            </a:extLst>
          </p:cNvPr>
          <p:cNvSpPr>
            <a:spLocks noChangeArrowheads="1"/>
          </p:cNvSpPr>
          <p:nvPr/>
        </p:nvSpPr>
        <p:spPr bwMode="auto">
          <a:xfrm rot="19800000">
            <a:off x="3318729" y="387725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8" name="Freeform 5">
            <a:extLst>
              <a:ext uri="{FF2B5EF4-FFF2-40B4-BE49-F238E27FC236}">
                <a16:creationId xmlns:a16="http://schemas.microsoft.com/office/drawing/2014/main" id="{F3AC9B96-998D-4628-A787-0AB8AC353D6B}"/>
              </a:ext>
            </a:extLst>
          </p:cNvPr>
          <p:cNvSpPr>
            <a:spLocks noChangeArrowheads="1"/>
          </p:cNvSpPr>
          <p:nvPr/>
        </p:nvSpPr>
        <p:spPr bwMode="auto">
          <a:xfrm rot="1800000">
            <a:off x="3337127" y="4794437"/>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79" name="Freeform 5">
            <a:extLst>
              <a:ext uri="{FF2B5EF4-FFF2-40B4-BE49-F238E27FC236}">
                <a16:creationId xmlns:a16="http://schemas.microsoft.com/office/drawing/2014/main" id="{535EEA0F-39B3-4B00-9D9B-DB1139616870}"/>
              </a:ext>
            </a:extLst>
          </p:cNvPr>
          <p:cNvSpPr>
            <a:spLocks noChangeArrowheads="1"/>
          </p:cNvSpPr>
          <p:nvPr/>
        </p:nvSpPr>
        <p:spPr bwMode="auto">
          <a:xfrm rot="5400000">
            <a:off x="2475692" y="5413169"/>
            <a:ext cx="255686" cy="442361"/>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0" name="Freeform 5">
            <a:extLst>
              <a:ext uri="{FF2B5EF4-FFF2-40B4-BE49-F238E27FC236}">
                <a16:creationId xmlns:a16="http://schemas.microsoft.com/office/drawing/2014/main" id="{DE46AFCE-5689-4A21-B844-1454245C4F3C}"/>
              </a:ext>
            </a:extLst>
          </p:cNvPr>
          <p:cNvSpPr>
            <a:spLocks noChangeArrowheads="1"/>
          </p:cNvSpPr>
          <p:nvPr/>
        </p:nvSpPr>
        <p:spPr bwMode="auto">
          <a:xfrm rot="9900000">
            <a:off x="1666086" y="4797633"/>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1" name="Freeform 5">
            <a:extLst>
              <a:ext uri="{FF2B5EF4-FFF2-40B4-BE49-F238E27FC236}">
                <a16:creationId xmlns:a16="http://schemas.microsoft.com/office/drawing/2014/main" id="{B7CED2E5-C316-47EA-8C5C-D4EF380A030E}"/>
              </a:ext>
            </a:extLst>
          </p:cNvPr>
          <p:cNvSpPr>
            <a:spLocks noChangeArrowheads="1"/>
          </p:cNvSpPr>
          <p:nvPr/>
        </p:nvSpPr>
        <p:spPr bwMode="auto">
          <a:xfrm rot="12600000">
            <a:off x="1715775" y="3928969"/>
            <a:ext cx="255586" cy="442534"/>
          </a:xfrm>
          <a:custGeom>
            <a:avLst/>
            <a:gdLst>
              <a:gd name="T0" fmla="*/ 2534 w 228"/>
              <a:gd name="T1" fmla="*/ 17679 h 396"/>
              <a:gd name="T2" fmla="*/ 2534 w 228"/>
              <a:gd name="T3" fmla="*/ 17679 h 396"/>
              <a:gd name="T4" fmla="*/ 56482 w 228"/>
              <a:gd name="T5" fmla="*/ 71077 h 396"/>
              <a:gd name="T6" fmla="*/ 2534 w 228"/>
              <a:gd name="T7" fmla="*/ 127361 h 396"/>
              <a:gd name="T8" fmla="*/ 2534 w 228"/>
              <a:gd name="T9" fmla="*/ 127361 h 396"/>
              <a:gd name="T10" fmla="*/ 0 w 228"/>
              <a:gd name="T11" fmla="*/ 132412 h 396"/>
              <a:gd name="T12" fmla="*/ 10500 w 228"/>
              <a:gd name="T13" fmla="*/ 142514 h 396"/>
              <a:gd name="T14" fmla="*/ 18103 w 228"/>
              <a:gd name="T15" fmla="*/ 139989 h 396"/>
              <a:gd name="T16" fmla="*/ 18103 w 228"/>
              <a:gd name="T17" fmla="*/ 139989 h 396"/>
              <a:gd name="T18" fmla="*/ 79654 w 228"/>
              <a:gd name="T19" fmla="*/ 79014 h 396"/>
              <a:gd name="T20" fmla="*/ 79654 w 228"/>
              <a:gd name="T21" fmla="*/ 79014 h 396"/>
              <a:gd name="T22" fmla="*/ 82188 w 228"/>
              <a:gd name="T23" fmla="*/ 71077 h 396"/>
              <a:gd name="T24" fmla="*/ 82188 w 228"/>
              <a:gd name="T25" fmla="*/ 71077 h 396"/>
              <a:gd name="T26" fmla="*/ 82188 w 228"/>
              <a:gd name="T27" fmla="*/ 71077 h 396"/>
              <a:gd name="T28" fmla="*/ 79654 w 228"/>
              <a:gd name="T29" fmla="*/ 63500 h 396"/>
              <a:gd name="T30" fmla="*/ 79654 w 228"/>
              <a:gd name="T31" fmla="*/ 63500 h 396"/>
              <a:gd name="T32" fmla="*/ 18103 w 228"/>
              <a:gd name="T33" fmla="*/ 2526 h 396"/>
              <a:gd name="T34" fmla="*/ 18103 w 228"/>
              <a:gd name="T35" fmla="*/ 2526 h 396"/>
              <a:gd name="T36" fmla="*/ 10500 w 228"/>
              <a:gd name="T37" fmla="*/ 0 h 396"/>
              <a:gd name="T38" fmla="*/ 0 w 228"/>
              <a:gd name="T39" fmla="*/ 10102 h 396"/>
              <a:gd name="T40" fmla="*/ 2534 w 228"/>
              <a:gd name="T41" fmla="*/ 17679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5"/>
          </a:solidFill>
          <a:ln>
            <a:noFill/>
          </a:ln>
        </p:spPr>
        <p:txBody>
          <a:bodyPr wrap="none" anchor="ctr"/>
          <a:lstStyle/>
          <a:p>
            <a:pPr defTabSz="1219017"/>
            <a:endParaRPr lang="en-US" sz="2400" dirty="0">
              <a:solidFill>
                <a:srgbClr val="445469"/>
              </a:solidFill>
            </a:endParaRPr>
          </a:p>
        </p:txBody>
      </p:sp>
      <p:sp>
        <p:nvSpPr>
          <p:cNvPr id="89" name="Freeform 92">
            <a:extLst>
              <a:ext uri="{FF2B5EF4-FFF2-40B4-BE49-F238E27FC236}">
                <a16:creationId xmlns:a16="http://schemas.microsoft.com/office/drawing/2014/main" id="{62E237B9-39F8-4F9E-A8B7-DCD259511BDB}"/>
              </a:ext>
            </a:extLst>
          </p:cNvPr>
          <p:cNvSpPr>
            <a:spLocks noChangeArrowheads="1"/>
          </p:cNvSpPr>
          <p:nvPr/>
        </p:nvSpPr>
        <p:spPr bwMode="auto">
          <a:xfrm>
            <a:off x="505192" y="5265703"/>
            <a:ext cx="691714" cy="703053"/>
          </a:xfrm>
          <a:custGeom>
            <a:avLst/>
            <a:gdLst>
              <a:gd name="T0" fmla="*/ 168 w 444"/>
              <a:gd name="T1" fmla="*/ 284 h 454"/>
              <a:gd name="T2" fmla="*/ 168 w 444"/>
              <a:gd name="T3" fmla="*/ 284 h 454"/>
              <a:gd name="T4" fmla="*/ 70 w 444"/>
              <a:gd name="T5" fmla="*/ 240 h 454"/>
              <a:gd name="T6" fmla="*/ 70 w 444"/>
              <a:gd name="T7" fmla="*/ 275 h 454"/>
              <a:gd name="T8" fmla="*/ 168 w 444"/>
              <a:gd name="T9" fmla="*/ 311 h 454"/>
              <a:gd name="T10" fmla="*/ 168 w 444"/>
              <a:gd name="T11" fmla="*/ 284 h 454"/>
              <a:gd name="T12" fmla="*/ 168 w 444"/>
              <a:gd name="T13" fmla="*/ 178 h 454"/>
              <a:gd name="T14" fmla="*/ 168 w 444"/>
              <a:gd name="T15" fmla="*/ 178 h 454"/>
              <a:gd name="T16" fmla="*/ 70 w 444"/>
              <a:gd name="T17" fmla="*/ 143 h 454"/>
              <a:gd name="T18" fmla="*/ 70 w 444"/>
              <a:gd name="T19" fmla="*/ 169 h 454"/>
              <a:gd name="T20" fmla="*/ 168 w 444"/>
              <a:gd name="T21" fmla="*/ 213 h 454"/>
              <a:gd name="T22" fmla="*/ 168 w 444"/>
              <a:gd name="T23" fmla="*/ 178 h 454"/>
              <a:gd name="T24" fmla="*/ 434 w 444"/>
              <a:gd name="T25" fmla="*/ 10 h 454"/>
              <a:gd name="T26" fmla="*/ 434 w 444"/>
              <a:gd name="T27" fmla="*/ 10 h 454"/>
              <a:gd name="T28" fmla="*/ 408 w 444"/>
              <a:gd name="T29" fmla="*/ 0 h 454"/>
              <a:gd name="T30" fmla="*/ 221 w 444"/>
              <a:gd name="T31" fmla="*/ 81 h 454"/>
              <a:gd name="T32" fmla="*/ 35 w 444"/>
              <a:gd name="T33" fmla="*/ 0 h 454"/>
              <a:gd name="T34" fmla="*/ 9 w 444"/>
              <a:gd name="T35" fmla="*/ 10 h 454"/>
              <a:gd name="T36" fmla="*/ 0 w 444"/>
              <a:gd name="T37" fmla="*/ 28 h 454"/>
              <a:gd name="T38" fmla="*/ 0 w 444"/>
              <a:gd name="T39" fmla="*/ 347 h 454"/>
              <a:gd name="T40" fmla="*/ 9 w 444"/>
              <a:gd name="T41" fmla="*/ 364 h 454"/>
              <a:gd name="T42" fmla="*/ 212 w 444"/>
              <a:gd name="T43" fmla="*/ 444 h 454"/>
              <a:gd name="T44" fmla="*/ 212 w 444"/>
              <a:gd name="T45" fmla="*/ 444 h 454"/>
              <a:gd name="T46" fmla="*/ 221 w 444"/>
              <a:gd name="T47" fmla="*/ 453 h 454"/>
              <a:gd name="T48" fmla="*/ 221 w 444"/>
              <a:gd name="T49" fmla="*/ 444 h 454"/>
              <a:gd name="T50" fmla="*/ 230 w 444"/>
              <a:gd name="T51" fmla="*/ 444 h 454"/>
              <a:gd name="T52" fmla="*/ 425 w 444"/>
              <a:gd name="T53" fmla="*/ 364 h 454"/>
              <a:gd name="T54" fmla="*/ 443 w 444"/>
              <a:gd name="T55" fmla="*/ 347 h 454"/>
              <a:gd name="T56" fmla="*/ 443 w 444"/>
              <a:gd name="T57" fmla="*/ 28 h 454"/>
              <a:gd name="T58" fmla="*/ 434 w 444"/>
              <a:gd name="T59" fmla="*/ 10 h 454"/>
              <a:gd name="T60" fmla="*/ 195 w 444"/>
              <a:gd name="T61" fmla="*/ 400 h 454"/>
              <a:gd name="T62" fmla="*/ 195 w 444"/>
              <a:gd name="T63" fmla="*/ 400 h 454"/>
              <a:gd name="T64" fmla="*/ 35 w 444"/>
              <a:gd name="T65" fmla="*/ 338 h 454"/>
              <a:gd name="T66" fmla="*/ 35 w 444"/>
              <a:gd name="T67" fmla="*/ 54 h 454"/>
              <a:gd name="T68" fmla="*/ 195 w 444"/>
              <a:gd name="T69" fmla="*/ 116 h 454"/>
              <a:gd name="T70" fmla="*/ 195 w 444"/>
              <a:gd name="T71" fmla="*/ 400 h 454"/>
              <a:gd name="T72" fmla="*/ 408 w 444"/>
              <a:gd name="T73" fmla="*/ 338 h 454"/>
              <a:gd name="T74" fmla="*/ 408 w 444"/>
              <a:gd name="T75" fmla="*/ 338 h 454"/>
              <a:gd name="T76" fmla="*/ 248 w 444"/>
              <a:gd name="T77" fmla="*/ 400 h 454"/>
              <a:gd name="T78" fmla="*/ 248 w 444"/>
              <a:gd name="T79" fmla="*/ 116 h 454"/>
              <a:gd name="T80" fmla="*/ 408 w 444"/>
              <a:gd name="T81" fmla="*/ 54 h 454"/>
              <a:gd name="T82" fmla="*/ 408 w 444"/>
              <a:gd name="T83" fmla="*/ 338 h 454"/>
              <a:gd name="T84" fmla="*/ 372 w 444"/>
              <a:gd name="T85" fmla="*/ 240 h 454"/>
              <a:gd name="T86" fmla="*/ 372 w 444"/>
              <a:gd name="T87" fmla="*/ 240 h 454"/>
              <a:gd name="T88" fmla="*/ 274 w 444"/>
              <a:gd name="T89" fmla="*/ 284 h 454"/>
              <a:gd name="T90" fmla="*/ 274 w 444"/>
              <a:gd name="T91" fmla="*/ 311 h 454"/>
              <a:gd name="T92" fmla="*/ 372 w 444"/>
              <a:gd name="T93" fmla="*/ 275 h 454"/>
              <a:gd name="T94" fmla="*/ 372 w 444"/>
              <a:gd name="T95" fmla="*/ 240 h 454"/>
              <a:gd name="T96" fmla="*/ 372 w 444"/>
              <a:gd name="T97" fmla="*/ 143 h 454"/>
              <a:gd name="T98" fmla="*/ 372 w 444"/>
              <a:gd name="T99" fmla="*/ 143 h 454"/>
              <a:gd name="T100" fmla="*/ 274 w 444"/>
              <a:gd name="T101" fmla="*/ 178 h 454"/>
              <a:gd name="T102" fmla="*/ 274 w 444"/>
              <a:gd name="T103" fmla="*/ 213 h 454"/>
              <a:gd name="T104" fmla="*/ 372 w 444"/>
              <a:gd name="T105" fmla="*/ 169 h 454"/>
              <a:gd name="T106" fmla="*/ 372 w 444"/>
              <a:gd name="T107"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lnTo>
                  <a:pt x="212" y="444"/>
                </a:ln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0" name="Freeform 138">
            <a:extLst>
              <a:ext uri="{FF2B5EF4-FFF2-40B4-BE49-F238E27FC236}">
                <a16:creationId xmlns:a16="http://schemas.microsoft.com/office/drawing/2014/main" id="{21911985-2BA6-45CE-B108-E19054EEACB1}"/>
              </a:ext>
            </a:extLst>
          </p:cNvPr>
          <p:cNvSpPr>
            <a:spLocks noChangeArrowheads="1"/>
          </p:cNvSpPr>
          <p:nvPr/>
        </p:nvSpPr>
        <p:spPr bwMode="auto">
          <a:xfrm>
            <a:off x="2265048" y="6352920"/>
            <a:ext cx="747497" cy="535660"/>
          </a:xfrm>
          <a:custGeom>
            <a:avLst/>
            <a:gdLst>
              <a:gd name="T0" fmla="*/ 478 w 479"/>
              <a:gd name="T1" fmla="*/ 44 h 346"/>
              <a:gd name="T2" fmla="*/ 478 w 479"/>
              <a:gd name="T3" fmla="*/ 44 h 346"/>
              <a:gd name="T4" fmla="*/ 478 w 479"/>
              <a:gd name="T5" fmla="*/ 17 h 346"/>
              <a:gd name="T6" fmla="*/ 461 w 479"/>
              <a:gd name="T7" fmla="*/ 0 h 346"/>
              <a:gd name="T8" fmla="*/ 18 w 479"/>
              <a:gd name="T9" fmla="*/ 0 h 346"/>
              <a:gd name="T10" fmla="*/ 0 w 479"/>
              <a:gd name="T11" fmla="*/ 17 h 346"/>
              <a:gd name="T12" fmla="*/ 0 w 479"/>
              <a:gd name="T13" fmla="*/ 44 h 346"/>
              <a:gd name="T14" fmla="*/ 44 w 479"/>
              <a:gd name="T15" fmla="*/ 44 h 346"/>
              <a:gd name="T16" fmla="*/ 44 w 479"/>
              <a:gd name="T17" fmla="*/ 97 h 346"/>
              <a:gd name="T18" fmla="*/ 0 w 479"/>
              <a:gd name="T19" fmla="*/ 97 h 346"/>
              <a:gd name="T20" fmla="*/ 0 w 479"/>
              <a:gd name="T21" fmla="*/ 150 h 346"/>
              <a:gd name="T22" fmla="*/ 44 w 479"/>
              <a:gd name="T23" fmla="*/ 150 h 346"/>
              <a:gd name="T24" fmla="*/ 44 w 479"/>
              <a:gd name="T25" fmla="*/ 194 h 346"/>
              <a:gd name="T26" fmla="*/ 0 w 479"/>
              <a:gd name="T27" fmla="*/ 194 h 346"/>
              <a:gd name="T28" fmla="*/ 0 w 479"/>
              <a:gd name="T29" fmla="*/ 247 h 346"/>
              <a:gd name="T30" fmla="*/ 44 w 479"/>
              <a:gd name="T31" fmla="*/ 247 h 346"/>
              <a:gd name="T32" fmla="*/ 44 w 479"/>
              <a:gd name="T33" fmla="*/ 292 h 346"/>
              <a:gd name="T34" fmla="*/ 0 w 479"/>
              <a:gd name="T35" fmla="*/ 292 h 346"/>
              <a:gd name="T36" fmla="*/ 0 w 479"/>
              <a:gd name="T37" fmla="*/ 328 h 346"/>
              <a:gd name="T38" fmla="*/ 18 w 479"/>
              <a:gd name="T39" fmla="*/ 345 h 346"/>
              <a:gd name="T40" fmla="*/ 461 w 479"/>
              <a:gd name="T41" fmla="*/ 345 h 346"/>
              <a:gd name="T42" fmla="*/ 478 w 479"/>
              <a:gd name="T43" fmla="*/ 328 h 346"/>
              <a:gd name="T44" fmla="*/ 478 w 479"/>
              <a:gd name="T45" fmla="*/ 292 h 346"/>
              <a:gd name="T46" fmla="*/ 434 w 479"/>
              <a:gd name="T47" fmla="*/ 292 h 346"/>
              <a:gd name="T48" fmla="*/ 434 w 479"/>
              <a:gd name="T49" fmla="*/ 247 h 346"/>
              <a:gd name="T50" fmla="*/ 478 w 479"/>
              <a:gd name="T51" fmla="*/ 247 h 346"/>
              <a:gd name="T52" fmla="*/ 478 w 479"/>
              <a:gd name="T53" fmla="*/ 194 h 346"/>
              <a:gd name="T54" fmla="*/ 434 w 479"/>
              <a:gd name="T55" fmla="*/ 194 h 346"/>
              <a:gd name="T56" fmla="*/ 434 w 479"/>
              <a:gd name="T57" fmla="*/ 150 h 346"/>
              <a:gd name="T58" fmla="*/ 478 w 479"/>
              <a:gd name="T59" fmla="*/ 150 h 346"/>
              <a:gd name="T60" fmla="*/ 478 w 479"/>
              <a:gd name="T61" fmla="*/ 97 h 346"/>
              <a:gd name="T62" fmla="*/ 434 w 479"/>
              <a:gd name="T63" fmla="*/ 97 h 346"/>
              <a:gd name="T64" fmla="*/ 434 w 479"/>
              <a:gd name="T65" fmla="*/ 44 h 346"/>
              <a:gd name="T66" fmla="*/ 478 w 479"/>
              <a:gd name="T67" fmla="*/ 44 h 346"/>
              <a:gd name="T68" fmla="*/ 186 w 479"/>
              <a:gd name="T69" fmla="*/ 247 h 346"/>
              <a:gd name="T70" fmla="*/ 186 w 479"/>
              <a:gd name="T71" fmla="*/ 247 h 346"/>
              <a:gd name="T72" fmla="*/ 186 w 479"/>
              <a:gd name="T73" fmla="*/ 97 h 346"/>
              <a:gd name="T74" fmla="*/ 310 w 479"/>
              <a:gd name="T75" fmla="*/ 168 h 346"/>
              <a:gd name="T76" fmla="*/ 186 w 479"/>
              <a:gd name="T77" fmla="*/ 24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346">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bg1"/>
          </a:solidFill>
          <a:ln>
            <a:noFill/>
          </a:ln>
          <a:effectLst/>
          <a:extLst/>
        </p:spPr>
        <p:txBody>
          <a:bodyPr wrap="none" lIns="60949" tIns="30475" rIns="60949" bIns="30475" anchor="ctr"/>
          <a:lstStyle/>
          <a:p>
            <a:pPr defTabSz="1219017">
              <a:defRPr/>
            </a:pPr>
            <a:endParaRPr lang="en-US" sz="2400" dirty="0">
              <a:solidFill>
                <a:srgbClr val="445469"/>
              </a:solidFill>
            </a:endParaRPr>
          </a:p>
        </p:txBody>
      </p:sp>
      <p:sp>
        <p:nvSpPr>
          <p:cNvPr id="91" name="Freeform 168">
            <a:extLst>
              <a:ext uri="{FF2B5EF4-FFF2-40B4-BE49-F238E27FC236}">
                <a16:creationId xmlns:a16="http://schemas.microsoft.com/office/drawing/2014/main" id="{6DFD6B5D-7DC3-490F-80AD-4B30A5D509A6}"/>
              </a:ext>
            </a:extLst>
          </p:cNvPr>
          <p:cNvSpPr>
            <a:spLocks noChangeAspect="1" noEditPoints="1"/>
          </p:cNvSpPr>
          <p:nvPr/>
        </p:nvSpPr>
        <p:spPr bwMode="auto">
          <a:xfrm>
            <a:off x="600582" y="3439857"/>
            <a:ext cx="606174" cy="709107"/>
          </a:xfrm>
          <a:custGeom>
            <a:avLst/>
            <a:gdLst>
              <a:gd name="T0" fmla="*/ 21 w 133"/>
              <a:gd name="T1" fmla="*/ 82 h 155"/>
              <a:gd name="T2" fmla="*/ 26 w 133"/>
              <a:gd name="T3" fmla="*/ 89 h 155"/>
              <a:gd name="T4" fmla="*/ 33 w 133"/>
              <a:gd name="T5" fmla="*/ 93 h 155"/>
              <a:gd name="T6" fmla="*/ 24 w 133"/>
              <a:gd name="T7" fmla="*/ 112 h 155"/>
              <a:gd name="T8" fmla="*/ 24 w 133"/>
              <a:gd name="T9" fmla="*/ 136 h 155"/>
              <a:gd name="T10" fmla="*/ 60 w 133"/>
              <a:gd name="T11" fmla="*/ 155 h 155"/>
              <a:gd name="T12" fmla="*/ 86 w 133"/>
              <a:gd name="T13" fmla="*/ 142 h 155"/>
              <a:gd name="T14" fmla="*/ 91 w 133"/>
              <a:gd name="T15" fmla="*/ 94 h 155"/>
              <a:gd name="T16" fmla="*/ 97 w 133"/>
              <a:gd name="T17" fmla="*/ 65 h 155"/>
              <a:gd name="T18" fmla="*/ 112 w 133"/>
              <a:gd name="T19" fmla="*/ 71 h 155"/>
              <a:gd name="T20" fmla="*/ 133 w 133"/>
              <a:gd name="T21" fmla="*/ 50 h 155"/>
              <a:gd name="T22" fmla="*/ 112 w 133"/>
              <a:gd name="T23" fmla="*/ 29 h 155"/>
              <a:gd name="T24" fmla="*/ 91 w 133"/>
              <a:gd name="T25" fmla="*/ 50 h 155"/>
              <a:gd name="T26" fmla="*/ 91 w 133"/>
              <a:gd name="T27" fmla="*/ 54 h 155"/>
              <a:gd name="T28" fmla="*/ 80 w 133"/>
              <a:gd name="T29" fmla="*/ 98 h 155"/>
              <a:gd name="T30" fmla="*/ 76 w 133"/>
              <a:gd name="T31" fmla="*/ 135 h 155"/>
              <a:gd name="T32" fmla="*/ 60 w 133"/>
              <a:gd name="T33" fmla="*/ 144 h 155"/>
              <a:gd name="T34" fmla="*/ 35 w 133"/>
              <a:gd name="T35" fmla="*/ 130 h 155"/>
              <a:gd name="T36" fmla="*/ 34 w 133"/>
              <a:gd name="T37" fmla="*/ 118 h 155"/>
              <a:gd name="T38" fmla="*/ 45 w 133"/>
              <a:gd name="T39" fmla="*/ 93 h 155"/>
              <a:gd name="T40" fmla="*/ 55 w 133"/>
              <a:gd name="T41" fmla="*/ 90 h 155"/>
              <a:gd name="T42" fmla="*/ 61 w 133"/>
              <a:gd name="T43" fmla="*/ 82 h 155"/>
              <a:gd name="T44" fmla="*/ 81 w 133"/>
              <a:gd name="T45" fmla="*/ 46 h 155"/>
              <a:gd name="T46" fmla="*/ 78 w 133"/>
              <a:gd name="T47" fmla="*/ 39 h 155"/>
              <a:gd name="T48" fmla="*/ 70 w 133"/>
              <a:gd name="T49" fmla="*/ 10 h 155"/>
              <a:gd name="T50" fmla="*/ 68 w 133"/>
              <a:gd name="T51" fmla="*/ 6 h 155"/>
              <a:gd name="T52" fmla="*/ 61 w 133"/>
              <a:gd name="T53" fmla="*/ 2 h 155"/>
              <a:gd name="T54" fmla="*/ 56 w 133"/>
              <a:gd name="T55" fmla="*/ 3 h 155"/>
              <a:gd name="T56" fmla="*/ 53 w 133"/>
              <a:gd name="T57" fmla="*/ 9 h 155"/>
              <a:gd name="T58" fmla="*/ 55 w 133"/>
              <a:gd name="T59" fmla="*/ 14 h 155"/>
              <a:gd name="T60" fmla="*/ 63 w 133"/>
              <a:gd name="T61" fmla="*/ 16 h 155"/>
              <a:gd name="T62" fmla="*/ 68 w 133"/>
              <a:gd name="T63" fmla="*/ 14 h 155"/>
              <a:gd name="T64" fmla="*/ 74 w 133"/>
              <a:gd name="T65" fmla="*/ 39 h 155"/>
              <a:gd name="T66" fmla="*/ 70 w 133"/>
              <a:gd name="T67" fmla="*/ 43 h 155"/>
              <a:gd name="T68" fmla="*/ 54 w 133"/>
              <a:gd name="T69" fmla="*/ 72 h 155"/>
              <a:gd name="T70" fmla="*/ 46 w 133"/>
              <a:gd name="T71" fmla="*/ 73 h 155"/>
              <a:gd name="T72" fmla="*/ 41 w 133"/>
              <a:gd name="T73" fmla="*/ 74 h 155"/>
              <a:gd name="T74" fmla="*/ 41 w 133"/>
              <a:gd name="T75" fmla="*/ 74 h 155"/>
              <a:gd name="T76" fmla="*/ 35 w 133"/>
              <a:gd name="T77" fmla="*/ 72 h 155"/>
              <a:gd name="T78" fmla="*/ 27 w 133"/>
              <a:gd name="T79" fmla="*/ 72 h 155"/>
              <a:gd name="T80" fmla="*/ 12 w 133"/>
              <a:gd name="T81" fmla="*/ 43 h 155"/>
              <a:gd name="T82" fmla="*/ 8 w 133"/>
              <a:gd name="T83" fmla="*/ 39 h 155"/>
              <a:gd name="T84" fmla="*/ 14 w 133"/>
              <a:gd name="T85" fmla="*/ 14 h 155"/>
              <a:gd name="T86" fmla="*/ 19 w 133"/>
              <a:gd name="T87" fmla="*/ 16 h 155"/>
              <a:gd name="T88" fmla="*/ 27 w 133"/>
              <a:gd name="T89" fmla="*/ 14 h 155"/>
              <a:gd name="T90" fmla="*/ 29 w 133"/>
              <a:gd name="T91" fmla="*/ 9 h 155"/>
              <a:gd name="T92" fmla="*/ 26 w 133"/>
              <a:gd name="T93" fmla="*/ 3 h 155"/>
              <a:gd name="T94" fmla="*/ 21 w 133"/>
              <a:gd name="T95" fmla="*/ 2 h 155"/>
              <a:gd name="T96" fmla="*/ 14 w 133"/>
              <a:gd name="T97" fmla="*/ 6 h 155"/>
              <a:gd name="T98" fmla="*/ 12 w 133"/>
              <a:gd name="T99" fmla="*/ 10 h 155"/>
              <a:gd name="T100" fmla="*/ 4 w 133"/>
              <a:gd name="T101" fmla="*/ 39 h 155"/>
              <a:gd name="T102" fmla="*/ 1 w 133"/>
              <a:gd name="T103" fmla="*/ 46 h 155"/>
              <a:gd name="T104" fmla="*/ 21 w 133"/>
              <a:gd name="T105" fmla="*/ 82 h 155"/>
              <a:gd name="T106" fmla="*/ 112 w 133"/>
              <a:gd name="T107" fmla="*/ 42 h 155"/>
              <a:gd name="T108" fmla="*/ 120 w 133"/>
              <a:gd name="T109" fmla="*/ 50 h 155"/>
              <a:gd name="T110" fmla="*/ 112 w 133"/>
              <a:gd name="T111" fmla="*/ 58 h 155"/>
              <a:gd name="T112" fmla="*/ 104 w 133"/>
              <a:gd name="T113" fmla="*/ 50 h 155"/>
              <a:gd name="T114" fmla="*/ 112 w 133"/>
              <a:gd name="T11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155">
                <a:moveTo>
                  <a:pt x="21" y="82"/>
                </a:moveTo>
                <a:cubicBezTo>
                  <a:pt x="21" y="85"/>
                  <a:pt x="23" y="88"/>
                  <a:pt x="26" y="89"/>
                </a:cubicBezTo>
                <a:cubicBezTo>
                  <a:pt x="28" y="91"/>
                  <a:pt x="31" y="92"/>
                  <a:pt x="33" y="93"/>
                </a:cubicBezTo>
                <a:cubicBezTo>
                  <a:pt x="32" y="97"/>
                  <a:pt x="29" y="104"/>
                  <a:pt x="24" y="112"/>
                </a:cubicBezTo>
                <a:cubicBezTo>
                  <a:pt x="20" y="119"/>
                  <a:pt x="20" y="128"/>
                  <a:pt x="24" y="136"/>
                </a:cubicBezTo>
                <a:cubicBezTo>
                  <a:pt x="31" y="148"/>
                  <a:pt x="45" y="155"/>
                  <a:pt x="60" y="155"/>
                </a:cubicBezTo>
                <a:cubicBezTo>
                  <a:pt x="70" y="155"/>
                  <a:pt x="79" y="151"/>
                  <a:pt x="86" y="142"/>
                </a:cubicBezTo>
                <a:cubicBezTo>
                  <a:pt x="94" y="130"/>
                  <a:pt x="96" y="112"/>
                  <a:pt x="91" y="94"/>
                </a:cubicBezTo>
                <a:cubicBezTo>
                  <a:pt x="86" y="77"/>
                  <a:pt x="93" y="69"/>
                  <a:pt x="97" y="65"/>
                </a:cubicBezTo>
                <a:cubicBezTo>
                  <a:pt x="101" y="68"/>
                  <a:pt x="106" y="71"/>
                  <a:pt x="112" y="71"/>
                </a:cubicBezTo>
                <a:cubicBezTo>
                  <a:pt x="123" y="71"/>
                  <a:pt x="133" y="61"/>
                  <a:pt x="133" y="50"/>
                </a:cubicBezTo>
                <a:cubicBezTo>
                  <a:pt x="133" y="38"/>
                  <a:pt x="123" y="29"/>
                  <a:pt x="112" y="29"/>
                </a:cubicBezTo>
                <a:cubicBezTo>
                  <a:pt x="100" y="29"/>
                  <a:pt x="91" y="38"/>
                  <a:pt x="91" y="50"/>
                </a:cubicBezTo>
                <a:cubicBezTo>
                  <a:pt x="91" y="51"/>
                  <a:pt x="91" y="53"/>
                  <a:pt x="91" y="54"/>
                </a:cubicBezTo>
                <a:cubicBezTo>
                  <a:pt x="83" y="61"/>
                  <a:pt x="73" y="75"/>
                  <a:pt x="80" y="98"/>
                </a:cubicBezTo>
                <a:cubicBezTo>
                  <a:pt x="84" y="112"/>
                  <a:pt x="83" y="126"/>
                  <a:pt x="76" y="135"/>
                </a:cubicBezTo>
                <a:cubicBezTo>
                  <a:pt x="73" y="139"/>
                  <a:pt x="68" y="144"/>
                  <a:pt x="60" y="144"/>
                </a:cubicBezTo>
                <a:cubicBezTo>
                  <a:pt x="49" y="144"/>
                  <a:pt x="39" y="138"/>
                  <a:pt x="35" y="130"/>
                </a:cubicBezTo>
                <a:cubicBezTo>
                  <a:pt x="33" y="127"/>
                  <a:pt x="32" y="123"/>
                  <a:pt x="34" y="118"/>
                </a:cubicBezTo>
                <a:cubicBezTo>
                  <a:pt x="41" y="108"/>
                  <a:pt x="44" y="99"/>
                  <a:pt x="45" y="93"/>
                </a:cubicBezTo>
                <a:cubicBezTo>
                  <a:pt x="49" y="93"/>
                  <a:pt x="52" y="92"/>
                  <a:pt x="55" y="90"/>
                </a:cubicBezTo>
                <a:cubicBezTo>
                  <a:pt x="58" y="88"/>
                  <a:pt x="60" y="85"/>
                  <a:pt x="61" y="82"/>
                </a:cubicBezTo>
                <a:cubicBezTo>
                  <a:pt x="74" y="70"/>
                  <a:pt x="81" y="47"/>
                  <a:pt x="81" y="46"/>
                </a:cubicBezTo>
                <a:cubicBezTo>
                  <a:pt x="82" y="43"/>
                  <a:pt x="81" y="41"/>
                  <a:pt x="78" y="39"/>
                </a:cubicBezTo>
                <a:cubicBezTo>
                  <a:pt x="80" y="22"/>
                  <a:pt x="74" y="14"/>
                  <a:pt x="70" y="10"/>
                </a:cubicBezTo>
                <a:cubicBezTo>
                  <a:pt x="70" y="9"/>
                  <a:pt x="70" y="7"/>
                  <a:pt x="68" y="6"/>
                </a:cubicBezTo>
                <a:cubicBezTo>
                  <a:pt x="61" y="2"/>
                  <a:pt x="61" y="2"/>
                  <a:pt x="61" y="2"/>
                </a:cubicBezTo>
                <a:cubicBezTo>
                  <a:pt x="60" y="0"/>
                  <a:pt x="57" y="1"/>
                  <a:pt x="56" y="3"/>
                </a:cubicBezTo>
                <a:cubicBezTo>
                  <a:pt x="53" y="9"/>
                  <a:pt x="53" y="9"/>
                  <a:pt x="53" y="9"/>
                </a:cubicBezTo>
                <a:cubicBezTo>
                  <a:pt x="52" y="11"/>
                  <a:pt x="53" y="13"/>
                  <a:pt x="55" y="14"/>
                </a:cubicBezTo>
                <a:cubicBezTo>
                  <a:pt x="63" y="16"/>
                  <a:pt x="63" y="16"/>
                  <a:pt x="63" y="16"/>
                </a:cubicBezTo>
                <a:cubicBezTo>
                  <a:pt x="65" y="17"/>
                  <a:pt x="67" y="16"/>
                  <a:pt x="68" y="14"/>
                </a:cubicBezTo>
                <a:cubicBezTo>
                  <a:pt x="71" y="17"/>
                  <a:pt x="76" y="25"/>
                  <a:pt x="74" y="39"/>
                </a:cubicBezTo>
                <a:cubicBezTo>
                  <a:pt x="72" y="39"/>
                  <a:pt x="70" y="41"/>
                  <a:pt x="70" y="43"/>
                </a:cubicBezTo>
                <a:cubicBezTo>
                  <a:pt x="68" y="50"/>
                  <a:pt x="62" y="64"/>
                  <a:pt x="54" y="72"/>
                </a:cubicBezTo>
                <a:cubicBezTo>
                  <a:pt x="52" y="71"/>
                  <a:pt x="49" y="71"/>
                  <a:pt x="46" y="73"/>
                </a:cubicBezTo>
                <a:cubicBezTo>
                  <a:pt x="45" y="73"/>
                  <a:pt x="43" y="74"/>
                  <a:pt x="41" y="74"/>
                </a:cubicBezTo>
                <a:cubicBezTo>
                  <a:pt x="41" y="74"/>
                  <a:pt x="41" y="74"/>
                  <a:pt x="41" y="74"/>
                </a:cubicBezTo>
                <a:cubicBezTo>
                  <a:pt x="39" y="74"/>
                  <a:pt x="37" y="73"/>
                  <a:pt x="35" y="72"/>
                </a:cubicBezTo>
                <a:cubicBezTo>
                  <a:pt x="33" y="71"/>
                  <a:pt x="30" y="71"/>
                  <a:pt x="27" y="72"/>
                </a:cubicBezTo>
                <a:cubicBezTo>
                  <a:pt x="19" y="63"/>
                  <a:pt x="14" y="50"/>
                  <a:pt x="12" y="43"/>
                </a:cubicBezTo>
                <a:cubicBezTo>
                  <a:pt x="12" y="41"/>
                  <a:pt x="10" y="39"/>
                  <a:pt x="8" y="39"/>
                </a:cubicBezTo>
                <a:cubicBezTo>
                  <a:pt x="6" y="25"/>
                  <a:pt x="11" y="17"/>
                  <a:pt x="14" y="14"/>
                </a:cubicBezTo>
                <a:cubicBezTo>
                  <a:pt x="15" y="16"/>
                  <a:pt x="17" y="17"/>
                  <a:pt x="19" y="16"/>
                </a:cubicBezTo>
                <a:cubicBezTo>
                  <a:pt x="27" y="14"/>
                  <a:pt x="27" y="14"/>
                  <a:pt x="27" y="14"/>
                </a:cubicBezTo>
                <a:cubicBezTo>
                  <a:pt x="29" y="13"/>
                  <a:pt x="30" y="11"/>
                  <a:pt x="29" y="9"/>
                </a:cubicBezTo>
                <a:cubicBezTo>
                  <a:pt x="26" y="3"/>
                  <a:pt x="26" y="3"/>
                  <a:pt x="26" y="3"/>
                </a:cubicBezTo>
                <a:cubicBezTo>
                  <a:pt x="25" y="1"/>
                  <a:pt x="22" y="0"/>
                  <a:pt x="21" y="2"/>
                </a:cubicBezTo>
                <a:cubicBezTo>
                  <a:pt x="14" y="6"/>
                  <a:pt x="14" y="6"/>
                  <a:pt x="14" y="6"/>
                </a:cubicBezTo>
                <a:cubicBezTo>
                  <a:pt x="12" y="7"/>
                  <a:pt x="12" y="9"/>
                  <a:pt x="12" y="10"/>
                </a:cubicBezTo>
                <a:cubicBezTo>
                  <a:pt x="8" y="14"/>
                  <a:pt x="2" y="22"/>
                  <a:pt x="4" y="39"/>
                </a:cubicBezTo>
                <a:cubicBezTo>
                  <a:pt x="1" y="41"/>
                  <a:pt x="0" y="43"/>
                  <a:pt x="1" y="46"/>
                </a:cubicBezTo>
                <a:cubicBezTo>
                  <a:pt x="1" y="47"/>
                  <a:pt x="7" y="69"/>
                  <a:pt x="21" y="82"/>
                </a:cubicBezTo>
                <a:close/>
                <a:moveTo>
                  <a:pt x="112" y="42"/>
                </a:moveTo>
                <a:cubicBezTo>
                  <a:pt x="116" y="42"/>
                  <a:pt x="120" y="45"/>
                  <a:pt x="120" y="50"/>
                </a:cubicBezTo>
                <a:cubicBezTo>
                  <a:pt x="120" y="54"/>
                  <a:pt x="116" y="58"/>
                  <a:pt x="112" y="58"/>
                </a:cubicBezTo>
                <a:cubicBezTo>
                  <a:pt x="107" y="58"/>
                  <a:pt x="104" y="54"/>
                  <a:pt x="104" y="50"/>
                </a:cubicBezTo>
                <a:cubicBezTo>
                  <a:pt x="104" y="45"/>
                  <a:pt x="107" y="42"/>
                  <a:pt x="112" y="42"/>
                </a:cubicBezTo>
                <a:close/>
              </a:path>
            </a:pathLst>
          </a:custGeom>
          <a:solidFill>
            <a:schemeClr val="bg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pic>
        <p:nvPicPr>
          <p:cNvPr id="92" name="Picture 6" descr="Image result for Machine learning icon">
            <a:extLst>
              <a:ext uri="{FF2B5EF4-FFF2-40B4-BE49-F238E27FC236}">
                <a16:creationId xmlns:a16="http://schemas.microsoft.com/office/drawing/2014/main" id="{D9343242-1741-4575-8DFF-A537BC403621}"/>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4615" y="3967025"/>
            <a:ext cx="1296066" cy="129606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data streaming icon">
            <a:extLst>
              <a:ext uri="{FF2B5EF4-FFF2-40B4-BE49-F238E27FC236}">
                <a16:creationId xmlns:a16="http://schemas.microsoft.com/office/drawing/2014/main" id="{DE49DE61-43E7-4374-8B3C-6384439FFCD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914272" y="5078382"/>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185" name="Group 184">
            <a:extLst>
              <a:ext uri="{FF2B5EF4-FFF2-40B4-BE49-F238E27FC236}">
                <a16:creationId xmlns:a16="http://schemas.microsoft.com/office/drawing/2014/main" id="{1D4D1591-4CEE-4ACD-BBAE-5A35A572CDF5}"/>
              </a:ext>
            </a:extLst>
          </p:cNvPr>
          <p:cNvGrpSpPr/>
          <p:nvPr/>
        </p:nvGrpSpPr>
        <p:grpSpPr>
          <a:xfrm>
            <a:off x="2237634" y="2399779"/>
            <a:ext cx="802324" cy="683047"/>
            <a:chOff x="1511296" y="730196"/>
            <a:chExt cx="256867" cy="216138"/>
          </a:xfrm>
          <a:solidFill>
            <a:schemeClr val="bg1"/>
          </a:solidFill>
        </p:grpSpPr>
        <p:sp>
          <p:nvSpPr>
            <p:cNvPr id="186" name="Freeform 81">
              <a:extLst>
                <a:ext uri="{FF2B5EF4-FFF2-40B4-BE49-F238E27FC236}">
                  <a16:creationId xmlns:a16="http://schemas.microsoft.com/office/drawing/2014/main" id="{3D5F33D8-C3B7-4785-89FA-375F7BC63A3F}"/>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7" name="Freeform 82">
              <a:extLst>
                <a:ext uri="{FF2B5EF4-FFF2-40B4-BE49-F238E27FC236}">
                  <a16:creationId xmlns:a16="http://schemas.microsoft.com/office/drawing/2014/main" id="{FD9787C4-51DC-4795-83F1-803FBA389DAE}"/>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sp>
          <p:nvSpPr>
            <p:cNvPr id="188" name="Freeform 83">
              <a:extLst>
                <a:ext uri="{FF2B5EF4-FFF2-40B4-BE49-F238E27FC236}">
                  <a16:creationId xmlns:a16="http://schemas.microsoft.com/office/drawing/2014/main" id="{DD4FB2B3-0306-4442-AA2D-B87819D570E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4878" tIns="27439" rIns="54878" bIns="27439" numCol="1" anchor="t" anchorCtr="0" compatLnSpc="1">
              <a:prstTxWarp prst="textNoShape">
                <a:avLst/>
              </a:prstTxWarp>
            </a:bodyPr>
            <a:lstStyle/>
            <a:p>
              <a:pPr defTabSz="1141089"/>
              <a:endParaRPr lang="id-ID" sz="1686" dirty="0">
                <a:solidFill>
                  <a:srgbClr val="445469"/>
                </a:solidFill>
                <a:latin typeface="Lato Light"/>
              </a:endParaRPr>
            </a:p>
          </p:txBody>
        </p:sp>
      </p:grpSp>
      <p:pic>
        <p:nvPicPr>
          <p:cNvPr id="6" name="Picture 5">
            <a:extLst>
              <a:ext uri="{FF2B5EF4-FFF2-40B4-BE49-F238E27FC236}">
                <a16:creationId xmlns:a16="http://schemas.microsoft.com/office/drawing/2014/main" id="{E4FA1CB6-0DA0-44A4-A73F-C3FA434C070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794743" y="3185009"/>
            <a:ext cx="1169035" cy="1169035"/>
          </a:xfrm>
          <a:prstGeom prst="rect">
            <a:avLst/>
          </a:prstGeom>
          <a:ln>
            <a:noFill/>
          </a:ln>
        </p:spPr>
      </p:pic>
      <p:sp>
        <p:nvSpPr>
          <p:cNvPr id="71" name="Rectangle 70">
            <a:extLst>
              <a:ext uri="{FF2B5EF4-FFF2-40B4-BE49-F238E27FC236}">
                <a16:creationId xmlns:a16="http://schemas.microsoft.com/office/drawing/2014/main" id="{623A8D98-ABBA-4B0B-B80F-BB01EE526486}"/>
              </a:ext>
            </a:extLst>
          </p:cNvPr>
          <p:cNvSpPr/>
          <p:nvPr/>
        </p:nvSpPr>
        <p:spPr>
          <a:xfrm>
            <a:off x="26207" y="2646962"/>
            <a:ext cx="1743041" cy="461665"/>
          </a:xfrm>
          <a:prstGeom prst="rect">
            <a:avLst/>
          </a:prstGeom>
        </p:spPr>
        <p:txBody>
          <a:bodyPr wrap="none">
            <a:spAutoFit/>
          </a:bodyPr>
          <a:lstStyle/>
          <a:p>
            <a:r>
              <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Healthcare</a:t>
            </a:r>
          </a:p>
        </p:txBody>
      </p:sp>
      <p:pic>
        <p:nvPicPr>
          <p:cNvPr id="5" name="Picture 4">
            <a:extLst>
              <a:ext uri="{FF2B5EF4-FFF2-40B4-BE49-F238E27FC236}">
                <a16:creationId xmlns:a16="http://schemas.microsoft.com/office/drawing/2014/main" id="{007DB5B7-2D86-4D2A-B31B-D0E8BB793B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12" b="6478"/>
          <a:stretch/>
        </p:blipFill>
        <p:spPr>
          <a:xfrm>
            <a:off x="6917790" y="1413879"/>
            <a:ext cx="8040559"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a:extLst>
              <a:ext uri="{FF2B5EF4-FFF2-40B4-BE49-F238E27FC236}">
                <a16:creationId xmlns:a16="http://schemas.microsoft.com/office/drawing/2014/main" id="{9BC10BF0-C1EB-4D34-A114-0DBD13959A8D}"/>
              </a:ext>
            </a:extLst>
          </p:cNvPr>
          <p:cNvSpPr txBox="1"/>
          <p:nvPr/>
        </p:nvSpPr>
        <p:spPr>
          <a:xfrm>
            <a:off x="6917790" y="8755618"/>
            <a:ext cx="3096861" cy="369332"/>
          </a:xfrm>
          <a:prstGeom prst="rect">
            <a:avLst/>
          </a:prstGeom>
          <a:noFill/>
        </p:spPr>
        <p:txBody>
          <a:bodyPr wrap="square" rtlCol="0">
            <a:spAutoFit/>
          </a:bodyPr>
          <a:lstStyle/>
          <a:p>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 cbinsights</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Shape 372">
            <a:extLst>
              <a:ext uri="{FF2B5EF4-FFF2-40B4-BE49-F238E27FC236}">
                <a16:creationId xmlns:a16="http://schemas.microsoft.com/office/drawing/2014/main" id="{354FCED5-826B-458D-B734-3CA43302BE19}"/>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Applications of Machine Learning</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33" name="Shape 375">
            <a:extLst>
              <a:ext uri="{FF2B5EF4-FFF2-40B4-BE49-F238E27FC236}">
                <a16:creationId xmlns:a16="http://schemas.microsoft.com/office/drawing/2014/main" id="{A80C36B4-08B4-4C44-BF21-BAE9E57AA9C4}"/>
              </a:ext>
            </a:extLst>
          </p:cNvPr>
          <p:cNvPicPr preferRelativeResize="0"/>
          <p:nvPr/>
        </p:nvPicPr>
        <p:blipFill rotWithShape="1">
          <a:blip r:embed="rId7">
            <a:alphaModFix/>
          </a:blip>
          <a:srcRect/>
          <a:stretch/>
        </p:blipFill>
        <p:spPr>
          <a:xfrm>
            <a:off x="4618370" y="832865"/>
            <a:ext cx="7040880" cy="253919"/>
          </a:xfrm>
          <a:prstGeom prst="rect">
            <a:avLst/>
          </a:prstGeom>
          <a:noFill/>
          <a:ln>
            <a:noFill/>
          </a:ln>
        </p:spPr>
      </p:pic>
    </p:spTree>
    <p:extLst>
      <p:ext uri="{BB962C8B-B14F-4D97-AF65-F5344CB8AC3E}">
        <p14:creationId xmlns:p14="http://schemas.microsoft.com/office/powerpoint/2010/main" val="1257495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40" name="Shape 1840"/>
          <p:cNvSpPr/>
          <p:nvPr/>
        </p:nvSpPr>
        <p:spPr>
          <a:xfrm>
            <a:off x="4551824" y="3081568"/>
            <a:ext cx="10375471" cy="1193912"/>
          </a:xfrm>
          <a:prstGeom prst="rect">
            <a:avLst/>
          </a:prstGeom>
          <a:noFill/>
          <a:ln>
            <a:noFill/>
          </a:ln>
        </p:spPr>
        <p:txBody>
          <a:bodyPr lIns="91425" tIns="45700" rIns="91425" bIns="45700" anchor="t" anchorCtr="0">
            <a:noAutofit/>
          </a:bodyPr>
          <a:lstStyle/>
          <a:p>
            <a:pPr lvl="0" defTabSz="1219170">
              <a:lnSpc>
                <a:spcPct val="150000"/>
              </a:lnSpc>
              <a:buClr>
                <a:srgbClr val="3F3F3F"/>
              </a:buClr>
              <a:buSzPct val="100000"/>
              <a:defRPr/>
            </a:pPr>
            <a:r>
              <a:rPr lang="en-US"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AI refers to the intelligence in machines that simulates human intelligence.</a:t>
            </a:r>
          </a:p>
        </p:txBody>
      </p:sp>
      <p:sp>
        <p:nvSpPr>
          <p:cNvPr id="1841" name="Shape 1841"/>
          <p:cNvSpPr/>
          <p:nvPr/>
        </p:nvSpPr>
        <p:spPr>
          <a:xfrm>
            <a:off x="4528926" y="3853061"/>
            <a:ext cx="10375470" cy="980388"/>
          </a:xfrm>
          <a:prstGeom prst="rect">
            <a:avLst/>
          </a:prstGeom>
          <a:noFill/>
          <a:ln>
            <a:noFill/>
          </a:ln>
        </p:spPr>
        <p:txBody>
          <a:bodyPr lIns="91425" tIns="45700" rIns="91425" bIns="45700" anchor="t" anchorCtr="0">
            <a:noAutofit/>
          </a:bodyPr>
          <a:lstStyle/>
          <a:p>
            <a:pPr lvl="0" defTabSz="1219170">
              <a:buClr>
                <a:srgbClr val="3F3F3F"/>
              </a:buClr>
              <a:buSzPct val="100000"/>
              <a:defRPr/>
            </a:pPr>
            <a:r>
              <a:rPr lang="en-US"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capability of AI systems to learn by extracting patterns from data is known as machine learning.</a:t>
            </a:r>
          </a:p>
        </p:txBody>
      </p:sp>
      <p:sp>
        <p:nvSpPr>
          <p:cNvPr id="1842" name="Shape 1842"/>
          <p:cNvSpPr/>
          <p:nvPr/>
        </p:nvSpPr>
        <p:spPr>
          <a:xfrm>
            <a:off x="4574891" y="4865512"/>
            <a:ext cx="10686755" cy="1041428"/>
          </a:xfrm>
          <a:prstGeom prst="rect">
            <a:avLst/>
          </a:prstGeom>
          <a:noFill/>
          <a:ln>
            <a:noFill/>
          </a:ln>
        </p:spPr>
        <p:txBody>
          <a:bodyPr lIns="91425" tIns="45700" rIns="91425" bIns="45700" anchor="t" anchorCtr="0">
            <a:noAutofit/>
          </a:bodyPr>
          <a:lstStyle/>
          <a:p>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Statistical machine learning uses the same math and techniques as data science.</a:t>
            </a:r>
          </a:p>
        </p:txBody>
      </p:sp>
      <p:sp>
        <p:nvSpPr>
          <p:cNvPr id="1843" name="Shape 1843"/>
          <p:cNvSpPr/>
          <p:nvPr/>
        </p:nvSpPr>
        <p:spPr>
          <a:xfrm>
            <a:off x="4574891" y="5562935"/>
            <a:ext cx="10686755" cy="1063225"/>
          </a:xfrm>
          <a:prstGeom prst="rect">
            <a:avLst/>
          </a:prstGeom>
          <a:noFill/>
          <a:ln>
            <a:noFill/>
          </a:ln>
        </p:spPr>
        <p:txBody>
          <a:bodyPr lIns="91425" tIns="45700" rIns="91425" bIns="45700" anchor="t" anchorCtr="0">
            <a:noAutofit/>
          </a:bodyPr>
          <a:lstStyle/>
          <a:p>
            <a:r>
              <a:rPr lang="en-US"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Open Sans ExtraBold"/>
              </a:rPr>
              <a:t>Artificial intelligence and Machine learning are being increasingly used in various functions such as image processing, text analysis, healthcare, data mining, robotics, and video games.</a:t>
            </a:r>
            <a:endParaRPr lang="en-US"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44" name="Shape 1844"/>
          <p:cNvSpPr/>
          <p:nvPr/>
        </p:nvSpPr>
        <p:spPr>
          <a:xfrm>
            <a:off x="4528926" y="2334217"/>
            <a:ext cx="10142006" cy="771493"/>
          </a:xfrm>
          <a:prstGeom prst="rect">
            <a:avLst/>
          </a:prstGeom>
          <a:noFill/>
          <a:ln>
            <a:noFill/>
          </a:ln>
        </p:spPr>
        <p:txBody>
          <a:bodyPr lIns="91425" tIns="45700" rIns="91425" bIns="45700" anchor="t" anchorCtr="0">
            <a:noAutofit/>
          </a:bodyPr>
          <a:lstStyle/>
          <a:p>
            <a:r>
              <a:rPr lang="en-IN"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The explosion of data has given rise to a new economy known as the data economy.</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19927" t="20892" r="25876" b="23651"/>
          <a:stretch/>
        </p:blipFill>
        <p:spPr>
          <a:xfrm>
            <a:off x="3910617" y="3223609"/>
            <a:ext cx="457415" cy="457200"/>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19927" t="20892" r="25876" b="23651"/>
          <a:stretch/>
        </p:blipFill>
        <p:spPr>
          <a:xfrm>
            <a:off x="3911529" y="4028114"/>
            <a:ext cx="457415" cy="457200"/>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19927" t="20892" r="25876" b="23651"/>
          <a:stretch/>
        </p:blipFill>
        <p:spPr>
          <a:xfrm>
            <a:off x="3956582" y="4865512"/>
            <a:ext cx="457415" cy="4572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19927" t="20892" r="25876" b="23651"/>
          <a:stretch/>
        </p:blipFill>
        <p:spPr>
          <a:xfrm>
            <a:off x="3956582" y="5637348"/>
            <a:ext cx="457415" cy="457200"/>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9927" t="20892" r="25876" b="23651"/>
          <a:stretch/>
        </p:blipFill>
        <p:spPr>
          <a:xfrm>
            <a:off x="3887719" y="2373559"/>
            <a:ext cx="457415" cy="457200"/>
          </a:xfrm>
          <a:prstGeom prst="rect">
            <a:avLst/>
          </a:prstGeom>
        </p:spPr>
      </p:pic>
      <p:sp>
        <p:nvSpPr>
          <p:cNvPr id="13" name="Google Shape;1679;p145">
            <a:extLst>
              <a:ext uri="{FF2B5EF4-FFF2-40B4-BE49-F238E27FC236}">
                <a16:creationId xmlns:a16="http://schemas.microsoft.com/office/drawing/2014/main" id="{CE5C7673-D886-4648-8222-7C174F1292C2}"/>
              </a:ext>
            </a:extLst>
          </p:cNvPr>
          <p:cNvSpPr txBox="1"/>
          <p:nvPr/>
        </p:nvSpPr>
        <p:spPr>
          <a:xfrm>
            <a:off x="3956582" y="1517960"/>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Now, you are</a:t>
            </a:r>
            <a:r>
              <a:rPr lang="en-US" sz="20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rPr>
              <a:t> able to explain:</a:t>
            </a:r>
            <a:endParaRPr sz="20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Open Sans"/>
            </a:endParaRPr>
          </a:p>
        </p:txBody>
      </p:sp>
    </p:spTree>
    <p:extLst>
      <p:ext uri="{BB962C8B-B14F-4D97-AF65-F5344CB8AC3E}">
        <p14:creationId xmlns:p14="http://schemas.microsoft.com/office/powerpoint/2010/main" val="324599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pic>
        <p:nvPicPr>
          <p:cNvPr id="2" name="Google Shape;183;p10">
            <a:extLst>
              <a:ext uri="{FF2B5EF4-FFF2-40B4-BE49-F238E27FC236}">
                <a16:creationId xmlns:a16="http://schemas.microsoft.com/office/drawing/2014/main" id="{CB8CBADB-C9A9-4DC0-9995-1DDEB76AEB81}"/>
              </a:ext>
            </a:extLst>
          </p:cNvPr>
          <p:cNvPicPr preferRelativeResize="0"/>
          <p:nvPr/>
        </p:nvPicPr>
        <p:blipFill rotWithShape="1">
          <a:blip r:embed="rId3">
            <a:alphaModFix/>
          </a:blip>
          <a:srcRect l="91737" t="95510"/>
          <a:stretch/>
        </p:blipFill>
        <p:spPr>
          <a:xfrm>
            <a:off x="14667723" y="8733453"/>
            <a:ext cx="1294769" cy="410547"/>
          </a:xfrm>
          <a:prstGeom prst="rect">
            <a:avLst/>
          </a:prstGeom>
          <a:noFill/>
          <a:ln>
            <a:noFill/>
          </a:ln>
        </p:spPr>
      </p:pic>
      <p:sp>
        <p:nvSpPr>
          <p:cNvPr id="3" name="Google Shape;184;p10">
            <a:extLst>
              <a:ext uri="{FF2B5EF4-FFF2-40B4-BE49-F238E27FC236}">
                <a16:creationId xmlns:a16="http://schemas.microsoft.com/office/drawing/2014/main" id="{DF3C1E83-4FDF-445B-B716-FD6060625ADE}"/>
              </a:ext>
            </a:extLst>
          </p:cNvPr>
          <p:cNvSpPr txBox="1"/>
          <p:nvPr/>
        </p:nvSpPr>
        <p:spPr>
          <a:xfrm>
            <a:off x="391398" y="8735073"/>
            <a:ext cx="325191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A5A5A5"/>
              </a:buClr>
              <a:buSzPts val="400"/>
              <a:buFont typeface="Open Sans"/>
              <a:buNone/>
            </a:pPr>
            <a:r>
              <a:rPr lang="en-US" sz="1600" dirty="0">
                <a:solidFill>
                  <a:srgbClr val="A5A5A5"/>
                </a:solidFill>
                <a:latin typeface="Open Sans"/>
                <a:ea typeface="Open Sans"/>
                <a:cs typeface="Open Sans"/>
                <a:sym typeface="Open Sans"/>
              </a:rPr>
              <a:t>©Simplilearn. All rights reserved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26745" y="1676697"/>
            <a:ext cx="12806840" cy="70389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US" dirty="0"/>
              <a:t>Introduction to Artificial Intelligence and Machine Learning</a:t>
            </a:r>
            <a:endParaRPr lang="en-US" sz="3200" b="0" i="0" u="none" strike="noStrike" cap="none" dirty="0">
              <a:solidFill>
                <a:schemeClr val="lt1"/>
              </a:solidFill>
              <a:latin typeface="Open Sans ExtraBold"/>
              <a:ea typeface="Open Sans ExtraBold"/>
              <a:cs typeface="Open Sans ExtraBold"/>
              <a:sym typeface="Open Sans ExtraBold"/>
            </a:endParaRPr>
          </a:p>
        </p:txBody>
      </p:sp>
      <p:sp>
        <p:nvSpPr>
          <p:cNvPr id="366" name="Shape 366"/>
          <p:cNvSpPr txBox="1">
            <a:spLocks noGrp="1"/>
          </p:cNvSpPr>
          <p:nvPr>
            <p:ph type="body" idx="2"/>
          </p:nvPr>
        </p:nvSpPr>
        <p:spPr>
          <a:xfrm>
            <a:off x="926744" y="2380588"/>
            <a:ext cx="12378949" cy="48013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F547B"/>
              </a:buClr>
              <a:buSzPct val="25000"/>
              <a:buFont typeface="Arial"/>
              <a:buNone/>
            </a:pPr>
            <a:r>
              <a:rPr lang="en-US" sz="2800" b="0" i="0" u="none" strike="noStrike" cap="none" dirty="0">
                <a:solidFill>
                  <a:srgbClr val="0F547B"/>
                </a:solidFill>
                <a:latin typeface="Open Sans SemiBold"/>
                <a:ea typeface="Open Sans SemiBold"/>
                <a:cs typeface="Open Sans SemiBold"/>
                <a:sym typeface="Open Sans SemiBold"/>
              </a:rPr>
              <a:t>Topic 1: </a:t>
            </a:r>
            <a:r>
              <a:rPr lang="en-US" dirty="0"/>
              <a:t>Emergence</a:t>
            </a:r>
            <a:r>
              <a:rPr lang="en-US" sz="2800" b="0" i="0" u="none" strike="noStrike" cap="none" dirty="0">
                <a:solidFill>
                  <a:srgbClr val="0F547B"/>
                </a:solidFill>
                <a:latin typeface="Open Sans SemiBold"/>
                <a:ea typeface="Open Sans SemiBold"/>
                <a:cs typeface="Open Sans SemiBold"/>
                <a:sym typeface="Open Sans SemiBold"/>
              </a:rPr>
              <a:t> of Artificial Intelligence</a:t>
            </a:r>
          </a:p>
        </p:txBody>
      </p:sp>
    </p:spTree>
    <p:extLst>
      <p:ext uri="{BB962C8B-B14F-4D97-AF65-F5344CB8AC3E}">
        <p14:creationId xmlns:p14="http://schemas.microsoft.com/office/powerpoint/2010/main" val="4013528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47"/>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p>
            <a:pPr marL="0" indent="0">
              <a:spcBef>
                <a:spcPts val="0"/>
              </a:spcBef>
            </a:pPr>
            <a:r>
              <a:rPr lang="en-US" dirty="0"/>
              <a:t>Machine Learning is ____________________</a:t>
            </a:r>
          </a:p>
        </p:txBody>
      </p:sp>
      <p:sp>
        <p:nvSpPr>
          <p:cNvPr id="1693" name="Google Shape;1693;p147"/>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dirty="0"/>
              <a:t>1</a:t>
            </a:r>
            <a:endParaRPr dirty="0"/>
          </a:p>
        </p:txBody>
      </p:sp>
      <p:sp>
        <p:nvSpPr>
          <p:cNvPr id="5" name="Text Placeholder 4">
            <a:extLst>
              <a:ext uri="{FF2B5EF4-FFF2-40B4-BE49-F238E27FC236}">
                <a16:creationId xmlns:a16="http://schemas.microsoft.com/office/drawing/2014/main" id="{893D0B68-FFAE-4F19-9231-BA8A975962A1}"/>
              </a:ext>
            </a:extLst>
          </p:cNvPr>
          <p:cNvSpPr>
            <a:spLocks noGrp="1"/>
          </p:cNvSpPr>
          <p:nvPr>
            <p:ph type="body" idx="3"/>
          </p:nvPr>
        </p:nvSpPr>
        <p:spPr>
          <a:xfrm>
            <a:off x="2329744" y="3585171"/>
            <a:ext cx="11250640" cy="701711"/>
          </a:xfrm>
        </p:spPr>
        <p:txBody>
          <a:bodyPr/>
          <a:lstStyle/>
          <a:p>
            <a:r>
              <a:rPr lang="en-US" dirty="0"/>
              <a:t>An autonomous acquisition of knowledge through the use of manual programs</a:t>
            </a:r>
          </a:p>
        </p:txBody>
      </p:sp>
      <p:sp>
        <p:nvSpPr>
          <p:cNvPr id="7" name="Text Placeholder 6">
            <a:extLst>
              <a:ext uri="{FF2B5EF4-FFF2-40B4-BE49-F238E27FC236}">
                <a16:creationId xmlns:a16="http://schemas.microsoft.com/office/drawing/2014/main" id="{886C0CEB-8FA4-491B-A270-BAF38D65362B}"/>
              </a:ext>
            </a:extLst>
          </p:cNvPr>
          <p:cNvSpPr>
            <a:spLocks noGrp="1"/>
          </p:cNvSpPr>
          <p:nvPr>
            <p:ph type="body" idx="4"/>
          </p:nvPr>
        </p:nvSpPr>
        <p:spPr>
          <a:xfrm>
            <a:off x="2329744" y="4348626"/>
            <a:ext cx="11250640" cy="701711"/>
          </a:xfrm>
        </p:spPr>
        <p:txBody>
          <a:bodyPr/>
          <a:lstStyle/>
          <a:p>
            <a:r>
              <a:rPr lang="en-US" dirty="0"/>
              <a:t>A selective acquisition of knowledge through the use of computer programs</a:t>
            </a:r>
          </a:p>
        </p:txBody>
      </p:sp>
      <p:sp>
        <p:nvSpPr>
          <p:cNvPr id="9" name="Text Placeholder 8">
            <a:extLst>
              <a:ext uri="{FF2B5EF4-FFF2-40B4-BE49-F238E27FC236}">
                <a16:creationId xmlns:a16="http://schemas.microsoft.com/office/drawing/2014/main" id="{DC55D165-B8A1-4BD6-A970-685557DFCE36}"/>
              </a:ext>
            </a:extLst>
          </p:cNvPr>
          <p:cNvSpPr>
            <a:spLocks noGrp="1"/>
          </p:cNvSpPr>
          <p:nvPr>
            <p:ph type="body" idx="5"/>
          </p:nvPr>
        </p:nvSpPr>
        <p:spPr>
          <a:xfrm>
            <a:off x="2329744" y="5207331"/>
            <a:ext cx="11250640" cy="701711"/>
          </a:xfrm>
        </p:spPr>
        <p:txBody>
          <a:bodyPr/>
          <a:lstStyle/>
          <a:p>
            <a:r>
              <a:rPr lang="en-US" dirty="0"/>
              <a:t>A selective acquisition of knowledge through the use of manual programs</a:t>
            </a:r>
          </a:p>
        </p:txBody>
      </p:sp>
      <p:sp>
        <p:nvSpPr>
          <p:cNvPr id="8" name="Text Placeholder 3">
            <a:extLst>
              <a:ext uri="{FF2B5EF4-FFF2-40B4-BE49-F238E27FC236}">
                <a16:creationId xmlns:a16="http://schemas.microsoft.com/office/drawing/2014/main" id="{D972F6D1-87D1-4267-9755-EF3B7E0402B3}"/>
              </a:ext>
            </a:extLst>
          </p:cNvPr>
          <p:cNvSpPr>
            <a:spLocks noGrp="1"/>
          </p:cNvSpPr>
          <p:nvPr>
            <p:ph type="body" idx="2"/>
          </p:nvPr>
        </p:nvSpPr>
        <p:spPr>
          <a:xfrm>
            <a:off x="2330450" y="2801938"/>
            <a:ext cx="11250613" cy="701675"/>
          </a:xfrm>
        </p:spPr>
        <p:txBody>
          <a:bodyPr/>
          <a:lstStyle/>
          <a:p>
            <a:r>
              <a:rPr lang="en-US" dirty="0"/>
              <a:t>An autonomous acquisition of knowledge through the use of algorithms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8"/>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p>
            <a:pPr marL="0" indent="0">
              <a:spcBef>
                <a:spcPts val="0"/>
              </a:spcBef>
            </a:pPr>
            <a:r>
              <a:rPr lang="en-US" dirty="0"/>
              <a:t>Machine Learning is ____________________</a:t>
            </a:r>
          </a:p>
        </p:txBody>
      </p:sp>
      <p:sp>
        <p:nvSpPr>
          <p:cNvPr id="1699" name="Google Shape;1699;p148"/>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Autofit/>
          </a:bodyPr>
          <a:lstStyle/>
          <a:p>
            <a:pPr marL="0" indent="0">
              <a:lnSpc>
                <a:spcPct val="90000"/>
              </a:lnSpc>
              <a:spcBef>
                <a:spcPts val="0"/>
              </a:spcBef>
              <a:buClr>
                <a:srgbClr val="3F3F3F"/>
              </a:buClr>
              <a:buSzPts val="2400"/>
            </a:pPr>
            <a:r>
              <a:rPr lang="en-IN" dirty="0"/>
              <a:t>Machine learning is </a:t>
            </a:r>
            <a:r>
              <a:rPr lang="en-US" dirty="0"/>
              <a:t>an autonomous acquisition of knowledge through the use of algorithms.</a:t>
            </a:r>
          </a:p>
          <a:p>
            <a:pPr marL="0" indent="0">
              <a:lnSpc>
                <a:spcPct val="90000"/>
              </a:lnSpc>
              <a:spcBef>
                <a:spcPts val="0"/>
              </a:spcBef>
              <a:buClr>
                <a:srgbClr val="3F3F3F"/>
              </a:buClr>
              <a:buSzPts val="2400"/>
            </a:pPr>
            <a:endParaRPr lang="en-IN" dirty="0"/>
          </a:p>
        </p:txBody>
      </p:sp>
      <p:sp>
        <p:nvSpPr>
          <p:cNvPr id="1700" name="Google Shape;1700;p148"/>
          <p:cNvSpPr txBox="1">
            <a:spLocks noGrp="1"/>
          </p:cNvSpPr>
          <p:nvPr>
            <p:ph type="body" idx="3"/>
          </p:nvPr>
        </p:nvSpPr>
        <p:spPr>
          <a:xfrm>
            <a:off x="3662869" y="6760723"/>
            <a:ext cx="10277066" cy="619532"/>
          </a:xfrm>
          <a:prstGeom prst="rect">
            <a:avLst/>
          </a:prstGeom>
          <a:noFill/>
          <a:ln>
            <a:noFill/>
          </a:ln>
        </p:spPr>
        <p:txBody>
          <a:bodyPr spcFirstLastPara="1" wrap="square" lIns="91425" tIns="45700" rIns="91425" bIns="45700" anchor="ctr" anchorCtr="0">
            <a:noAutofit/>
          </a:bodyPr>
          <a:lstStyle/>
          <a:p>
            <a:pPr marL="304792" indent="-304792"/>
            <a:r>
              <a:rPr lang="en-US" sz="2200" dirty="0"/>
              <a:t>a . </a:t>
            </a:r>
            <a:r>
              <a:rPr lang="en-US" dirty="0"/>
              <a:t>An autonomous acquisition of knowledge through the use of algorithms</a:t>
            </a:r>
          </a:p>
        </p:txBody>
      </p:sp>
      <p:sp>
        <p:nvSpPr>
          <p:cNvPr id="1701" name="Google Shape;1701;p148"/>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dirty="0"/>
              <a:t>1</a:t>
            </a:r>
            <a:endParaRPr dirty="0"/>
          </a:p>
        </p:txBody>
      </p:sp>
      <p:sp>
        <p:nvSpPr>
          <p:cNvPr id="18" name="Text Placeholder 2">
            <a:extLst>
              <a:ext uri="{FF2B5EF4-FFF2-40B4-BE49-F238E27FC236}">
                <a16:creationId xmlns:a16="http://schemas.microsoft.com/office/drawing/2014/main" id="{A275AEDA-C340-45D9-807E-9E88F6B7D200}"/>
              </a:ext>
            </a:extLst>
          </p:cNvPr>
          <p:cNvSpPr txBox="1">
            <a:spLocks/>
          </p:cNvSpPr>
          <p:nvPr/>
        </p:nvSpPr>
        <p:spPr>
          <a:xfrm>
            <a:off x="2329744" y="2802666"/>
            <a:ext cx="11250640" cy="701711"/>
          </a:xfrm>
          <a:prstGeom prst="rect">
            <a:avLst/>
          </a:prstGeom>
          <a:noFill/>
          <a:ln>
            <a:noFill/>
          </a:ln>
        </p:spPr>
        <p:txBody>
          <a:bodyPr spcFirstLastPara="1" vert="horz" wrap="square" lIns="91425" tIns="45700" rIns="91425" bIns="45700" rtlCol="0" anchor="ctr" anchorCtr="0">
            <a:normAutofit/>
          </a:bodyPr>
          <a:lstStyle>
            <a:defPPr>
              <a:defRPr lang="en-US"/>
            </a:defPPr>
            <a:lvl1pPr marL="457200" lvl="0" indent="-228600" defTabSz="1219170">
              <a:lnSpc>
                <a:spcPct val="90000"/>
              </a:lnSpc>
              <a:spcBef>
                <a:spcPts val="1000"/>
              </a:spcBef>
              <a:spcAft>
                <a:spcPts val="0"/>
              </a:spcAft>
              <a:buSzPts val="2800"/>
              <a:buFont typeface="Arial" panose="020B0604020202020204" pitchFamily="34" charset="0"/>
              <a:buNone/>
              <a:defRPr sz="2000">
                <a:solidFill>
                  <a:srgbClr val="3F3F3F"/>
                </a:solidFill>
                <a:latin typeface="Open Sans ExtraBold"/>
                <a:ea typeface="Open Sans ExtraBold"/>
                <a:cs typeface="Open Sans ExtraBold"/>
              </a:defRPr>
            </a:lvl1pPr>
            <a:lvl2pPr marL="914400" lvl="1" indent="-381000" defTabSz="1219170">
              <a:lnSpc>
                <a:spcPct val="90000"/>
              </a:lnSpc>
              <a:spcBef>
                <a:spcPts val="500"/>
              </a:spcBef>
              <a:spcAft>
                <a:spcPts val="0"/>
              </a:spcAft>
              <a:buSzPts val="2400"/>
              <a:buFont typeface="Arial" panose="020B0604020202020204" pitchFamily="34" charset="0"/>
              <a:buChar char="•"/>
              <a:defRPr sz="3200"/>
            </a:lvl2pPr>
            <a:lvl3pPr marL="1371600" lvl="2" indent="-355600" defTabSz="1219170">
              <a:lnSpc>
                <a:spcPct val="90000"/>
              </a:lnSpc>
              <a:spcBef>
                <a:spcPts val="500"/>
              </a:spcBef>
              <a:spcAft>
                <a:spcPts val="0"/>
              </a:spcAft>
              <a:buSzPts val="2000"/>
              <a:buFont typeface="Arial" panose="020B0604020202020204" pitchFamily="34" charset="0"/>
              <a:buChar char="•"/>
              <a:defRPr sz="2667"/>
            </a:lvl3pPr>
            <a:lvl4pPr marL="1828800" lvl="3" indent="-342900" defTabSz="1219170">
              <a:lnSpc>
                <a:spcPct val="90000"/>
              </a:lnSpc>
              <a:spcBef>
                <a:spcPts val="500"/>
              </a:spcBef>
              <a:spcAft>
                <a:spcPts val="0"/>
              </a:spcAft>
              <a:buSzPts val="1800"/>
              <a:buFont typeface="Arial" panose="020B0604020202020204" pitchFamily="34" charset="0"/>
              <a:buChar char="•"/>
              <a:defRPr sz="2400"/>
            </a:lvl4pPr>
            <a:lvl5pPr marL="2286000" lvl="4" indent="-342900" defTabSz="1219170">
              <a:lnSpc>
                <a:spcPct val="90000"/>
              </a:lnSpc>
              <a:spcBef>
                <a:spcPts val="500"/>
              </a:spcBef>
              <a:spcAft>
                <a:spcPts val="0"/>
              </a:spcAft>
              <a:buSzPts val="1800"/>
              <a:buFont typeface="Arial" panose="020B0604020202020204" pitchFamily="34" charset="0"/>
              <a:buChar char="•"/>
              <a:defRPr sz="2400"/>
            </a:lvl5pPr>
            <a:lvl6pPr marL="2743200" lvl="5" indent="-342900" defTabSz="1219170">
              <a:lnSpc>
                <a:spcPct val="90000"/>
              </a:lnSpc>
              <a:spcBef>
                <a:spcPts val="500"/>
              </a:spcBef>
              <a:spcAft>
                <a:spcPts val="0"/>
              </a:spcAft>
              <a:buSzPts val="1800"/>
              <a:buFont typeface="Arial" panose="020B0604020202020204" pitchFamily="34" charset="0"/>
              <a:buChar char="•"/>
              <a:defRPr sz="2400"/>
            </a:lvl6pPr>
            <a:lvl7pPr marL="3200400" lvl="6" indent="-342900" defTabSz="1219170">
              <a:lnSpc>
                <a:spcPct val="90000"/>
              </a:lnSpc>
              <a:spcBef>
                <a:spcPts val="500"/>
              </a:spcBef>
              <a:spcAft>
                <a:spcPts val="0"/>
              </a:spcAft>
              <a:buSzPts val="1800"/>
              <a:buFont typeface="Arial" panose="020B0604020202020204" pitchFamily="34" charset="0"/>
              <a:buChar char="•"/>
              <a:defRPr sz="2400"/>
            </a:lvl7pPr>
            <a:lvl8pPr marL="3657600" lvl="7" indent="-342900" defTabSz="1219170">
              <a:lnSpc>
                <a:spcPct val="90000"/>
              </a:lnSpc>
              <a:spcBef>
                <a:spcPts val="500"/>
              </a:spcBef>
              <a:spcAft>
                <a:spcPts val="0"/>
              </a:spcAft>
              <a:buSzPts val="1800"/>
              <a:buFont typeface="Arial" panose="020B0604020202020204" pitchFamily="34" charset="0"/>
              <a:buChar char="•"/>
              <a:defRPr sz="2400"/>
            </a:lvl8pPr>
            <a:lvl9pPr marL="4114800" lvl="8" indent="-342900" defTabSz="1219170">
              <a:lnSpc>
                <a:spcPct val="90000"/>
              </a:lnSpc>
              <a:spcBef>
                <a:spcPts val="500"/>
              </a:spcBef>
              <a:spcAft>
                <a:spcPts val="0"/>
              </a:spcAft>
              <a:buSzPts val="1800"/>
              <a:buFont typeface="Arial" panose="020B0604020202020204" pitchFamily="34" charset="0"/>
              <a:buChar char="•"/>
              <a:defRPr sz="2400"/>
            </a:lvl9pPr>
          </a:lstStyle>
          <a:p>
            <a:r>
              <a:rPr lang="en-US" dirty="0"/>
              <a:t>An autonomous acquisition of knowledge through the use of algorithms</a:t>
            </a:r>
          </a:p>
        </p:txBody>
      </p:sp>
      <p:sp>
        <p:nvSpPr>
          <p:cNvPr id="19" name="Text Placeholder 4">
            <a:extLst>
              <a:ext uri="{FF2B5EF4-FFF2-40B4-BE49-F238E27FC236}">
                <a16:creationId xmlns:a16="http://schemas.microsoft.com/office/drawing/2014/main" id="{949FDE26-74F9-4A36-98B0-5352D3531749}"/>
              </a:ext>
            </a:extLst>
          </p:cNvPr>
          <p:cNvSpPr txBox="1">
            <a:spLocks/>
          </p:cNvSpPr>
          <p:nvPr/>
        </p:nvSpPr>
        <p:spPr>
          <a:xfrm>
            <a:off x="2329744" y="3585171"/>
            <a:ext cx="11250640" cy="701711"/>
          </a:xfrm>
          <a:prstGeom prst="rect">
            <a:avLst/>
          </a:prstGeom>
          <a:noFill/>
          <a:ln>
            <a:noFill/>
          </a:ln>
        </p:spPr>
        <p:txBody>
          <a:bodyPr spcFirstLastPara="1" vert="horz" wrap="square" lIns="91425" tIns="45700" rIns="91425" bIns="45700" rtlCol="0" anchor="ctr" anchorCtr="0">
            <a:normAutofit/>
          </a:bodyPr>
          <a:lstStyle>
            <a:defPPr>
              <a:defRPr lang="en-US"/>
            </a:defPPr>
            <a:lvl1pPr marL="457200" lvl="0" indent="-228600" defTabSz="1219170">
              <a:lnSpc>
                <a:spcPct val="90000"/>
              </a:lnSpc>
              <a:spcBef>
                <a:spcPts val="1000"/>
              </a:spcBef>
              <a:spcAft>
                <a:spcPts val="0"/>
              </a:spcAft>
              <a:buSzPts val="2800"/>
              <a:buFont typeface="Arial" panose="020B0604020202020204" pitchFamily="34" charset="0"/>
              <a:buNone/>
              <a:defRPr sz="2000">
                <a:solidFill>
                  <a:srgbClr val="3F3F3F"/>
                </a:solidFill>
                <a:latin typeface="Open Sans ExtraBold"/>
                <a:ea typeface="Open Sans ExtraBold"/>
                <a:cs typeface="Open Sans ExtraBold"/>
              </a:defRPr>
            </a:lvl1pPr>
            <a:lvl2pPr marL="914400" lvl="1" indent="-381000" defTabSz="1219170">
              <a:lnSpc>
                <a:spcPct val="90000"/>
              </a:lnSpc>
              <a:spcBef>
                <a:spcPts val="500"/>
              </a:spcBef>
              <a:spcAft>
                <a:spcPts val="0"/>
              </a:spcAft>
              <a:buSzPts val="2400"/>
              <a:buFont typeface="Arial" panose="020B0604020202020204" pitchFamily="34" charset="0"/>
              <a:buChar char="•"/>
              <a:defRPr sz="3200"/>
            </a:lvl2pPr>
            <a:lvl3pPr marL="1371600" lvl="2" indent="-355600" defTabSz="1219170">
              <a:lnSpc>
                <a:spcPct val="90000"/>
              </a:lnSpc>
              <a:spcBef>
                <a:spcPts val="500"/>
              </a:spcBef>
              <a:spcAft>
                <a:spcPts val="0"/>
              </a:spcAft>
              <a:buSzPts val="2000"/>
              <a:buFont typeface="Arial" panose="020B0604020202020204" pitchFamily="34" charset="0"/>
              <a:buChar char="•"/>
              <a:defRPr sz="2667"/>
            </a:lvl3pPr>
            <a:lvl4pPr marL="1828800" lvl="3" indent="-342900" defTabSz="1219170">
              <a:lnSpc>
                <a:spcPct val="90000"/>
              </a:lnSpc>
              <a:spcBef>
                <a:spcPts val="500"/>
              </a:spcBef>
              <a:spcAft>
                <a:spcPts val="0"/>
              </a:spcAft>
              <a:buSzPts val="1800"/>
              <a:buFont typeface="Arial" panose="020B0604020202020204" pitchFamily="34" charset="0"/>
              <a:buChar char="•"/>
              <a:defRPr sz="2400"/>
            </a:lvl4pPr>
            <a:lvl5pPr marL="2286000" lvl="4" indent="-342900" defTabSz="1219170">
              <a:lnSpc>
                <a:spcPct val="90000"/>
              </a:lnSpc>
              <a:spcBef>
                <a:spcPts val="500"/>
              </a:spcBef>
              <a:spcAft>
                <a:spcPts val="0"/>
              </a:spcAft>
              <a:buSzPts val="1800"/>
              <a:buFont typeface="Arial" panose="020B0604020202020204" pitchFamily="34" charset="0"/>
              <a:buChar char="•"/>
              <a:defRPr sz="2400"/>
            </a:lvl5pPr>
            <a:lvl6pPr marL="2743200" lvl="5" indent="-342900" defTabSz="1219170">
              <a:lnSpc>
                <a:spcPct val="90000"/>
              </a:lnSpc>
              <a:spcBef>
                <a:spcPts val="500"/>
              </a:spcBef>
              <a:spcAft>
                <a:spcPts val="0"/>
              </a:spcAft>
              <a:buSzPts val="1800"/>
              <a:buFont typeface="Arial" panose="020B0604020202020204" pitchFamily="34" charset="0"/>
              <a:buChar char="•"/>
              <a:defRPr sz="2400"/>
            </a:lvl6pPr>
            <a:lvl7pPr marL="3200400" lvl="6" indent="-342900" defTabSz="1219170">
              <a:lnSpc>
                <a:spcPct val="90000"/>
              </a:lnSpc>
              <a:spcBef>
                <a:spcPts val="500"/>
              </a:spcBef>
              <a:spcAft>
                <a:spcPts val="0"/>
              </a:spcAft>
              <a:buSzPts val="1800"/>
              <a:buFont typeface="Arial" panose="020B0604020202020204" pitchFamily="34" charset="0"/>
              <a:buChar char="•"/>
              <a:defRPr sz="2400"/>
            </a:lvl7pPr>
            <a:lvl8pPr marL="3657600" lvl="7" indent="-342900" defTabSz="1219170">
              <a:lnSpc>
                <a:spcPct val="90000"/>
              </a:lnSpc>
              <a:spcBef>
                <a:spcPts val="500"/>
              </a:spcBef>
              <a:spcAft>
                <a:spcPts val="0"/>
              </a:spcAft>
              <a:buSzPts val="1800"/>
              <a:buFont typeface="Arial" panose="020B0604020202020204" pitchFamily="34" charset="0"/>
              <a:buChar char="•"/>
              <a:defRPr sz="2400"/>
            </a:lvl8pPr>
            <a:lvl9pPr marL="4114800" lvl="8" indent="-342900" defTabSz="1219170">
              <a:lnSpc>
                <a:spcPct val="90000"/>
              </a:lnSpc>
              <a:spcBef>
                <a:spcPts val="500"/>
              </a:spcBef>
              <a:spcAft>
                <a:spcPts val="0"/>
              </a:spcAft>
              <a:buSzPts val="1800"/>
              <a:buFont typeface="Arial" panose="020B0604020202020204" pitchFamily="34" charset="0"/>
              <a:buChar char="•"/>
              <a:defRPr sz="2400"/>
            </a:lvl9pPr>
          </a:lstStyle>
          <a:p>
            <a:r>
              <a:rPr lang="en-US" dirty="0"/>
              <a:t>An autonomous acquisition of knowledge through the use of manual programs</a:t>
            </a:r>
          </a:p>
        </p:txBody>
      </p:sp>
      <p:sp>
        <p:nvSpPr>
          <p:cNvPr id="20" name="Text Placeholder 6">
            <a:extLst>
              <a:ext uri="{FF2B5EF4-FFF2-40B4-BE49-F238E27FC236}">
                <a16:creationId xmlns:a16="http://schemas.microsoft.com/office/drawing/2014/main" id="{AB1DD441-C38E-4212-BD5F-F1DCAEE84606}"/>
              </a:ext>
            </a:extLst>
          </p:cNvPr>
          <p:cNvSpPr txBox="1">
            <a:spLocks/>
          </p:cNvSpPr>
          <p:nvPr/>
        </p:nvSpPr>
        <p:spPr>
          <a:xfrm>
            <a:off x="2329744" y="4348626"/>
            <a:ext cx="11250640" cy="701711"/>
          </a:xfrm>
          <a:prstGeom prst="rect">
            <a:avLst/>
          </a:prstGeom>
          <a:noFill/>
          <a:ln>
            <a:noFill/>
          </a:ln>
        </p:spPr>
        <p:txBody>
          <a:bodyPr spcFirstLastPara="1" vert="horz" wrap="square" lIns="91425" tIns="45700" rIns="91425" bIns="45700" rtlCol="0" anchor="ctr" anchorCtr="0">
            <a:normAutofit/>
          </a:bodyPr>
          <a:lstStyle>
            <a:lvl1pPr marL="457200" lvl="0" indent="-228600" algn="ctr" defTabSz="1219170" rtl="0" eaLnBrk="1" latinLnBrk="0" hangingPunct="1">
              <a:lnSpc>
                <a:spcPct val="90000"/>
              </a:lnSpc>
              <a:spcBef>
                <a:spcPts val="1000"/>
              </a:spcBef>
              <a:spcAft>
                <a:spcPts val="0"/>
              </a:spcAft>
              <a:buSzPts val="2800"/>
              <a:buFont typeface="Arial" panose="020B0604020202020204" pitchFamily="34" charset="0"/>
              <a:buNone/>
              <a:defRPr sz="2000" kern="1200">
                <a:solidFill>
                  <a:srgbClr val="3F3F3F"/>
                </a:solidFill>
                <a:latin typeface="Open Sans ExtraBold"/>
                <a:ea typeface="Open Sans ExtraBold"/>
                <a:cs typeface="Open Sans ExtraBold"/>
                <a:sym typeface="Open Sans ExtraBold"/>
              </a:defRPr>
            </a:lvl1pPr>
            <a:lvl2pPr marL="914400" lvl="1" indent="-381000" algn="l" defTabSz="1219170" rtl="0" eaLnBrk="1" latinLnBrk="0" hangingPunct="1">
              <a:lnSpc>
                <a:spcPct val="90000"/>
              </a:lnSpc>
              <a:spcBef>
                <a:spcPts val="500"/>
              </a:spcBef>
              <a:spcAft>
                <a:spcPts val="0"/>
              </a:spcAft>
              <a:buSzPts val="2400"/>
              <a:buFont typeface="Arial" panose="020B0604020202020204" pitchFamily="34" charset="0"/>
              <a:buChar char="•"/>
              <a:defRPr sz="3200" kern="1200">
                <a:solidFill>
                  <a:schemeClr val="tx1"/>
                </a:solidFill>
                <a:latin typeface="+mn-lt"/>
                <a:ea typeface="+mn-ea"/>
                <a:cs typeface="+mn-cs"/>
              </a:defRPr>
            </a:lvl2pPr>
            <a:lvl3pPr marL="1371600" lvl="2" indent="-355600" algn="l" defTabSz="1219170" rtl="0" eaLnBrk="1" latinLnBrk="0" hangingPunct="1">
              <a:lnSpc>
                <a:spcPct val="90000"/>
              </a:lnSpc>
              <a:spcBef>
                <a:spcPts val="500"/>
              </a:spcBef>
              <a:spcAft>
                <a:spcPts val="0"/>
              </a:spcAft>
              <a:buSzPts val="2000"/>
              <a:buFont typeface="Arial" panose="020B0604020202020204" pitchFamily="34" charset="0"/>
              <a:buChar char="•"/>
              <a:defRPr sz="2667" kern="1200">
                <a:solidFill>
                  <a:schemeClr val="tx1"/>
                </a:solidFill>
                <a:latin typeface="+mn-lt"/>
                <a:ea typeface="+mn-ea"/>
                <a:cs typeface="+mn-cs"/>
              </a:defRPr>
            </a:lvl3pPr>
            <a:lvl4pPr marL="1828800" lvl="3"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4pPr>
            <a:lvl5pPr marL="2286000" lvl="4"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5pPr>
            <a:lvl6pPr marL="2743200" lvl="5"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6pPr>
            <a:lvl7pPr marL="3200400" lvl="6"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7pPr>
            <a:lvl8pPr marL="3657600" lvl="7"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8pPr>
            <a:lvl9pPr marL="4114800" lvl="8"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9pPr>
          </a:lstStyle>
          <a:p>
            <a:pPr algn="l"/>
            <a:r>
              <a:rPr lang="en-US" dirty="0"/>
              <a:t>A selective acquisition of knowledge through the use of computer programs</a:t>
            </a:r>
          </a:p>
        </p:txBody>
      </p:sp>
      <p:sp>
        <p:nvSpPr>
          <p:cNvPr id="21" name="Text Placeholder 8">
            <a:extLst>
              <a:ext uri="{FF2B5EF4-FFF2-40B4-BE49-F238E27FC236}">
                <a16:creationId xmlns:a16="http://schemas.microsoft.com/office/drawing/2014/main" id="{DB1E4E39-4861-4EA4-A79D-40EA0E58DE1C}"/>
              </a:ext>
            </a:extLst>
          </p:cNvPr>
          <p:cNvSpPr>
            <a:spLocks noGrp="1"/>
          </p:cNvSpPr>
          <p:nvPr>
            <p:ph type="body" idx="5"/>
          </p:nvPr>
        </p:nvSpPr>
        <p:spPr>
          <a:xfrm>
            <a:off x="2329744" y="5207331"/>
            <a:ext cx="11250640" cy="701711"/>
          </a:xfrm>
        </p:spPr>
        <p:txBody>
          <a:bodyPr/>
          <a:lstStyle/>
          <a:p>
            <a:r>
              <a:rPr lang="en-US" dirty="0"/>
              <a:t>A selective acquisition of knowledge through the use of manual programs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47"/>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p>
            <a:pPr marL="0" indent="0">
              <a:spcBef>
                <a:spcPts val="0"/>
              </a:spcBef>
            </a:pPr>
            <a:r>
              <a:rPr lang="en-US" dirty="0"/>
              <a:t>What is the difference between traditional programming and machine learning?</a:t>
            </a:r>
          </a:p>
        </p:txBody>
      </p:sp>
      <p:sp>
        <p:nvSpPr>
          <p:cNvPr id="1693" name="Google Shape;1693;p147"/>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dirty="0"/>
              <a:t>2</a:t>
            </a:r>
            <a:endParaRPr dirty="0"/>
          </a:p>
        </p:txBody>
      </p:sp>
      <p:sp>
        <p:nvSpPr>
          <p:cNvPr id="3" name="Text Placeholder 2">
            <a:extLst>
              <a:ext uri="{FF2B5EF4-FFF2-40B4-BE49-F238E27FC236}">
                <a16:creationId xmlns:a16="http://schemas.microsoft.com/office/drawing/2014/main" id="{96B6EE1E-4335-4714-BCE5-BF3BFA0D5908}"/>
              </a:ext>
            </a:extLst>
          </p:cNvPr>
          <p:cNvSpPr>
            <a:spLocks noGrp="1"/>
          </p:cNvSpPr>
          <p:nvPr>
            <p:ph type="body" idx="2"/>
          </p:nvPr>
        </p:nvSpPr>
        <p:spPr>
          <a:xfrm>
            <a:off x="2329744" y="2802666"/>
            <a:ext cx="11250640" cy="701711"/>
          </a:xfrm>
        </p:spPr>
        <p:txBody>
          <a:bodyPr>
            <a:normAutofit fontScale="92500" lnSpcReduction="10000"/>
          </a:bodyPr>
          <a:lstStyle/>
          <a:p>
            <a:pPr marL="269875" indent="-41275"/>
            <a:r>
              <a:rPr lang="en-US" dirty="0"/>
              <a:t>Traditional programming is based on permutations and combinations, whereas machine learning uses traditional analytics.</a:t>
            </a:r>
          </a:p>
        </p:txBody>
      </p:sp>
      <p:sp>
        <p:nvSpPr>
          <p:cNvPr id="5" name="Text Placeholder 4">
            <a:extLst>
              <a:ext uri="{FF2B5EF4-FFF2-40B4-BE49-F238E27FC236}">
                <a16:creationId xmlns:a16="http://schemas.microsoft.com/office/drawing/2014/main" id="{893D0B68-FFAE-4F19-9231-BA8A975962A1}"/>
              </a:ext>
            </a:extLst>
          </p:cNvPr>
          <p:cNvSpPr>
            <a:spLocks noGrp="1"/>
          </p:cNvSpPr>
          <p:nvPr>
            <p:ph type="body" idx="3"/>
          </p:nvPr>
        </p:nvSpPr>
        <p:spPr>
          <a:xfrm>
            <a:off x="2329744" y="3585171"/>
            <a:ext cx="11250640" cy="701711"/>
          </a:xfrm>
        </p:spPr>
        <p:txBody>
          <a:bodyPr>
            <a:normAutofit fontScale="92500" lnSpcReduction="10000"/>
          </a:bodyPr>
          <a:lstStyle/>
          <a:p>
            <a:pPr marL="269875" indent="-41275"/>
            <a:r>
              <a:rPr lang="en-US" dirty="0"/>
              <a:t>Traditional programming considers output of the program to generate code, whereas machine learning uses data and program to generate output.</a:t>
            </a:r>
          </a:p>
        </p:txBody>
      </p:sp>
      <p:sp>
        <p:nvSpPr>
          <p:cNvPr id="7" name="Text Placeholder 6">
            <a:extLst>
              <a:ext uri="{FF2B5EF4-FFF2-40B4-BE49-F238E27FC236}">
                <a16:creationId xmlns:a16="http://schemas.microsoft.com/office/drawing/2014/main" id="{886C0CEB-8FA4-491B-A270-BAF38D65362B}"/>
              </a:ext>
            </a:extLst>
          </p:cNvPr>
          <p:cNvSpPr>
            <a:spLocks noGrp="1"/>
          </p:cNvSpPr>
          <p:nvPr>
            <p:ph type="body" idx="4"/>
          </p:nvPr>
        </p:nvSpPr>
        <p:spPr>
          <a:xfrm>
            <a:off x="2329744" y="4348626"/>
            <a:ext cx="11250640" cy="701711"/>
          </a:xfrm>
        </p:spPr>
        <p:txBody>
          <a:bodyPr>
            <a:normAutofit fontScale="92500" lnSpcReduction="10000"/>
          </a:bodyPr>
          <a:lstStyle/>
          <a:p>
            <a:r>
              <a:rPr lang="en-US" dirty="0"/>
              <a:t>Traditional programming uses software programs, whereas machine learning uses hardware solutions.</a:t>
            </a:r>
          </a:p>
        </p:txBody>
      </p:sp>
      <p:sp>
        <p:nvSpPr>
          <p:cNvPr id="9" name="Text Placeholder 8">
            <a:extLst>
              <a:ext uri="{FF2B5EF4-FFF2-40B4-BE49-F238E27FC236}">
                <a16:creationId xmlns:a16="http://schemas.microsoft.com/office/drawing/2014/main" id="{DC55D165-B8A1-4BD6-A970-685557DFCE36}"/>
              </a:ext>
            </a:extLst>
          </p:cNvPr>
          <p:cNvSpPr>
            <a:spLocks noGrp="1"/>
          </p:cNvSpPr>
          <p:nvPr>
            <p:ph type="body" idx="5"/>
          </p:nvPr>
        </p:nvSpPr>
        <p:spPr>
          <a:xfrm>
            <a:off x="2329744" y="5207331"/>
            <a:ext cx="11250640" cy="701711"/>
          </a:xfrm>
        </p:spPr>
        <p:txBody>
          <a:bodyPr>
            <a:normAutofit fontScale="92500" lnSpcReduction="10000"/>
          </a:bodyPr>
          <a:lstStyle/>
          <a:p>
            <a:pPr marL="269875" indent="-41275"/>
            <a:r>
              <a:rPr lang="en-US" dirty="0"/>
              <a:t>Traditional programming uses hard-coded rules to make decisions, whereas machine learning learns from data.</a:t>
            </a:r>
          </a:p>
        </p:txBody>
      </p:sp>
    </p:spTree>
    <p:extLst>
      <p:ext uri="{BB962C8B-B14F-4D97-AF65-F5344CB8AC3E}">
        <p14:creationId xmlns:p14="http://schemas.microsoft.com/office/powerpoint/2010/main" val="3653506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48"/>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p>
            <a:pPr marL="0" indent="0">
              <a:spcBef>
                <a:spcPts val="0"/>
              </a:spcBef>
            </a:pPr>
            <a:r>
              <a:rPr lang="en-US" dirty="0"/>
              <a:t>What is the difference between traditional programming and machine learning?</a:t>
            </a:r>
          </a:p>
        </p:txBody>
      </p:sp>
      <p:sp>
        <p:nvSpPr>
          <p:cNvPr id="1699" name="Google Shape;1699;p148"/>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Autofit/>
          </a:bodyPr>
          <a:lstStyle/>
          <a:p>
            <a:pPr marL="0" indent="0">
              <a:lnSpc>
                <a:spcPct val="90000"/>
              </a:lnSpc>
              <a:spcBef>
                <a:spcPts val="0"/>
              </a:spcBef>
              <a:buClr>
                <a:srgbClr val="3F3F3F"/>
              </a:buClr>
              <a:buSzPts val="2400"/>
            </a:pPr>
            <a:r>
              <a:rPr lang="en-US" dirty="0"/>
              <a:t>Traditional programming uses hard-coded rules to make decisions, whereas machine learning learns from data by extracting patterns from it.</a:t>
            </a:r>
          </a:p>
          <a:p>
            <a:pPr marL="0" indent="0">
              <a:lnSpc>
                <a:spcPct val="90000"/>
              </a:lnSpc>
              <a:spcBef>
                <a:spcPts val="0"/>
              </a:spcBef>
              <a:buClr>
                <a:srgbClr val="3F3F3F"/>
              </a:buClr>
              <a:buSzPts val="2400"/>
            </a:pPr>
            <a:endParaRPr lang="en-IN" dirty="0"/>
          </a:p>
        </p:txBody>
      </p:sp>
      <p:sp>
        <p:nvSpPr>
          <p:cNvPr id="1700" name="Google Shape;1700;p148"/>
          <p:cNvSpPr txBox="1">
            <a:spLocks noGrp="1"/>
          </p:cNvSpPr>
          <p:nvPr>
            <p:ph type="body" idx="3"/>
          </p:nvPr>
        </p:nvSpPr>
        <p:spPr>
          <a:xfrm>
            <a:off x="3200400" y="6781505"/>
            <a:ext cx="13055600" cy="619532"/>
          </a:xfrm>
          <a:prstGeom prst="rect">
            <a:avLst/>
          </a:prstGeom>
          <a:noFill/>
          <a:ln>
            <a:noFill/>
          </a:ln>
        </p:spPr>
        <p:txBody>
          <a:bodyPr spcFirstLastPara="1" wrap="square" lIns="91425" tIns="45700" rIns="91425" bIns="45700" anchor="ctr" anchorCtr="0">
            <a:noAutofit/>
          </a:bodyPr>
          <a:lstStyle/>
          <a:p>
            <a:pPr marL="304792" indent="-304792"/>
            <a:r>
              <a:rPr lang="en-US" sz="2200" dirty="0"/>
              <a:t>d. </a:t>
            </a:r>
            <a:r>
              <a:rPr lang="en-US" dirty="0"/>
              <a:t>Traditional programming uses hard-coded rules to make decisions, whereas machine learning learns from data.</a:t>
            </a:r>
          </a:p>
        </p:txBody>
      </p:sp>
      <p:sp>
        <p:nvSpPr>
          <p:cNvPr id="1701" name="Google Shape;1701;p148"/>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dirty="0"/>
              <a:t>2</a:t>
            </a:r>
            <a:endParaRPr dirty="0"/>
          </a:p>
        </p:txBody>
      </p:sp>
      <p:sp>
        <p:nvSpPr>
          <p:cNvPr id="18" name="Text Placeholder 2">
            <a:extLst>
              <a:ext uri="{FF2B5EF4-FFF2-40B4-BE49-F238E27FC236}">
                <a16:creationId xmlns:a16="http://schemas.microsoft.com/office/drawing/2014/main" id="{A275AEDA-C340-45D9-807E-9E88F6B7D200}"/>
              </a:ext>
            </a:extLst>
          </p:cNvPr>
          <p:cNvSpPr txBox="1">
            <a:spLocks/>
          </p:cNvSpPr>
          <p:nvPr/>
        </p:nvSpPr>
        <p:spPr>
          <a:xfrm>
            <a:off x="2329744" y="2802666"/>
            <a:ext cx="11250640" cy="701711"/>
          </a:xfrm>
          <a:prstGeom prst="rect">
            <a:avLst/>
          </a:prstGeom>
          <a:noFill/>
          <a:ln>
            <a:noFill/>
          </a:ln>
        </p:spPr>
        <p:txBody>
          <a:bodyPr spcFirstLastPara="1" vert="horz" wrap="square" lIns="91425" tIns="45700" rIns="91425" bIns="45700" rtlCol="0" anchor="ctr" anchorCtr="0">
            <a:normAutofit fontScale="92500" lnSpcReduction="10000"/>
          </a:bodyPr>
          <a:lstStyle>
            <a:defPPr>
              <a:defRPr lang="en-US"/>
            </a:defPPr>
            <a:lvl1pPr marL="457200" lvl="0" indent="-228600" defTabSz="1219170">
              <a:lnSpc>
                <a:spcPct val="90000"/>
              </a:lnSpc>
              <a:spcBef>
                <a:spcPts val="1000"/>
              </a:spcBef>
              <a:spcAft>
                <a:spcPts val="0"/>
              </a:spcAft>
              <a:buSzPts val="2800"/>
              <a:buFont typeface="Arial" panose="020B0604020202020204" pitchFamily="34" charset="0"/>
              <a:buNone/>
              <a:defRPr sz="2000">
                <a:solidFill>
                  <a:srgbClr val="3F3F3F"/>
                </a:solidFill>
                <a:latin typeface="Open Sans ExtraBold"/>
                <a:ea typeface="Open Sans ExtraBold"/>
                <a:cs typeface="Open Sans ExtraBold"/>
              </a:defRPr>
            </a:lvl1pPr>
            <a:lvl2pPr marL="914400" lvl="1" indent="-381000" defTabSz="1219170">
              <a:lnSpc>
                <a:spcPct val="90000"/>
              </a:lnSpc>
              <a:spcBef>
                <a:spcPts val="500"/>
              </a:spcBef>
              <a:spcAft>
                <a:spcPts val="0"/>
              </a:spcAft>
              <a:buSzPts val="2400"/>
              <a:buFont typeface="Arial" panose="020B0604020202020204" pitchFamily="34" charset="0"/>
              <a:buChar char="•"/>
              <a:defRPr sz="3200"/>
            </a:lvl2pPr>
            <a:lvl3pPr marL="1371600" lvl="2" indent="-355600" defTabSz="1219170">
              <a:lnSpc>
                <a:spcPct val="90000"/>
              </a:lnSpc>
              <a:spcBef>
                <a:spcPts val="500"/>
              </a:spcBef>
              <a:spcAft>
                <a:spcPts val="0"/>
              </a:spcAft>
              <a:buSzPts val="2000"/>
              <a:buFont typeface="Arial" panose="020B0604020202020204" pitchFamily="34" charset="0"/>
              <a:buChar char="•"/>
              <a:defRPr sz="2667"/>
            </a:lvl3pPr>
            <a:lvl4pPr marL="1828800" lvl="3" indent="-342900" defTabSz="1219170">
              <a:lnSpc>
                <a:spcPct val="90000"/>
              </a:lnSpc>
              <a:spcBef>
                <a:spcPts val="500"/>
              </a:spcBef>
              <a:spcAft>
                <a:spcPts val="0"/>
              </a:spcAft>
              <a:buSzPts val="1800"/>
              <a:buFont typeface="Arial" panose="020B0604020202020204" pitchFamily="34" charset="0"/>
              <a:buChar char="•"/>
              <a:defRPr sz="2400"/>
            </a:lvl4pPr>
            <a:lvl5pPr marL="2286000" lvl="4" indent="-342900" defTabSz="1219170">
              <a:lnSpc>
                <a:spcPct val="90000"/>
              </a:lnSpc>
              <a:spcBef>
                <a:spcPts val="500"/>
              </a:spcBef>
              <a:spcAft>
                <a:spcPts val="0"/>
              </a:spcAft>
              <a:buSzPts val="1800"/>
              <a:buFont typeface="Arial" panose="020B0604020202020204" pitchFamily="34" charset="0"/>
              <a:buChar char="•"/>
              <a:defRPr sz="2400"/>
            </a:lvl5pPr>
            <a:lvl6pPr marL="2743200" lvl="5" indent="-342900" defTabSz="1219170">
              <a:lnSpc>
                <a:spcPct val="90000"/>
              </a:lnSpc>
              <a:spcBef>
                <a:spcPts val="500"/>
              </a:spcBef>
              <a:spcAft>
                <a:spcPts val="0"/>
              </a:spcAft>
              <a:buSzPts val="1800"/>
              <a:buFont typeface="Arial" panose="020B0604020202020204" pitchFamily="34" charset="0"/>
              <a:buChar char="•"/>
              <a:defRPr sz="2400"/>
            </a:lvl6pPr>
            <a:lvl7pPr marL="3200400" lvl="6" indent="-342900" defTabSz="1219170">
              <a:lnSpc>
                <a:spcPct val="90000"/>
              </a:lnSpc>
              <a:spcBef>
                <a:spcPts val="500"/>
              </a:spcBef>
              <a:spcAft>
                <a:spcPts val="0"/>
              </a:spcAft>
              <a:buSzPts val="1800"/>
              <a:buFont typeface="Arial" panose="020B0604020202020204" pitchFamily="34" charset="0"/>
              <a:buChar char="•"/>
              <a:defRPr sz="2400"/>
            </a:lvl7pPr>
            <a:lvl8pPr marL="3657600" lvl="7" indent="-342900" defTabSz="1219170">
              <a:lnSpc>
                <a:spcPct val="90000"/>
              </a:lnSpc>
              <a:spcBef>
                <a:spcPts val="500"/>
              </a:spcBef>
              <a:spcAft>
                <a:spcPts val="0"/>
              </a:spcAft>
              <a:buSzPts val="1800"/>
              <a:buFont typeface="Arial" panose="020B0604020202020204" pitchFamily="34" charset="0"/>
              <a:buChar char="•"/>
              <a:defRPr sz="2400"/>
            </a:lvl8pPr>
            <a:lvl9pPr marL="4114800" lvl="8" indent="-342900" defTabSz="1219170">
              <a:lnSpc>
                <a:spcPct val="90000"/>
              </a:lnSpc>
              <a:spcBef>
                <a:spcPts val="500"/>
              </a:spcBef>
              <a:spcAft>
                <a:spcPts val="0"/>
              </a:spcAft>
              <a:buSzPts val="1800"/>
              <a:buFont typeface="Arial" panose="020B0604020202020204" pitchFamily="34" charset="0"/>
              <a:buChar char="•"/>
              <a:defRPr sz="2400"/>
            </a:lvl9pPr>
          </a:lstStyle>
          <a:p>
            <a:pPr marL="269875" indent="-41275"/>
            <a:r>
              <a:rPr lang="en-US" dirty="0"/>
              <a:t>Traditional programming is based on permutations and combinations, whereas machine learning uses traditional analytics.</a:t>
            </a:r>
          </a:p>
        </p:txBody>
      </p:sp>
      <p:sp>
        <p:nvSpPr>
          <p:cNvPr id="19" name="Text Placeholder 4">
            <a:extLst>
              <a:ext uri="{FF2B5EF4-FFF2-40B4-BE49-F238E27FC236}">
                <a16:creationId xmlns:a16="http://schemas.microsoft.com/office/drawing/2014/main" id="{949FDE26-74F9-4A36-98B0-5352D3531749}"/>
              </a:ext>
            </a:extLst>
          </p:cNvPr>
          <p:cNvSpPr txBox="1">
            <a:spLocks/>
          </p:cNvSpPr>
          <p:nvPr/>
        </p:nvSpPr>
        <p:spPr>
          <a:xfrm>
            <a:off x="2329744" y="3585171"/>
            <a:ext cx="11250640" cy="701711"/>
          </a:xfrm>
          <a:prstGeom prst="rect">
            <a:avLst/>
          </a:prstGeom>
          <a:noFill/>
          <a:ln>
            <a:noFill/>
          </a:ln>
        </p:spPr>
        <p:txBody>
          <a:bodyPr spcFirstLastPara="1" vert="horz" wrap="square" lIns="91425" tIns="45700" rIns="91425" bIns="45700" rtlCol="0" anchor="ctr" anchorCtr="0">
            <a:normAutofit fontScale="92500" lnSpcReduction="10000"/>
          </a:bodyPr>
          <a:lstStyle>
            <a:defPPr>
              <a:defRPr lang="en-US"/>
            </a:defPPr>
            <a:lvl1pPr marL="457200" lvl="0" indent="-228600" defTabSz="1219170">
              <a:lnSpc>
                <a:spcPct val="90000"/>
              </a:lnSpc>
              <a:spcBef>
                <a:spcPts val="1000"/>
              </a:spcBef>
              <a:spcAft>
                <a:spcPts val="0"/>
              </a:spcAft>
              <a:buSzPts val="2800"/>
              <a:buFont typeface="Arial" panose="020B0604020202020204" pitchFamily="34" charset="0"/>
              <a:buNone/>
              <a:defRPr sz="2000">
                <a:solidFill>
                  <a:srgbClr val="3F3F3F"/>
                </a:solidFill>
                <a:latin typeface="Open Sans ExtraBold"/>
                <a:ea typeface="Open Sans ExtraBold"/>
                <a:cs typeface="Open Sans ExtraBold"/>
              </a:defRPr>
            </a:lvl1pPr>
            <a:lvl2pPr marL="914400" lvl="1" indent="-381000" defTabSz="1219170">
              <a:lnSpc>
                <a:spcPct val="90000"/>
              </a:lnSpc>
              <a:spcBef>
                <a:spcPts val="500"/>
              </a:spcBef>
              <a:spcAft>
                <a:spcPts val="0"/>
              </a:spcAft>
              <a:buSzPts val="2400"/>
              <a:buFont typeface="Arial" panose="020B0604020202020204" pitchFamily="34" charset="0"/>
              <a:buChar char="•"/>
              <a:defRPr sz="3200"/>
            </a:lvl2pPr>
            <a:lvl3pPr marL="1371600" lvl="2" indent="-355600" defTabSz="1219170">
              <a:lnSpc>
                <a:spcPct val="90000"/>
              </a:lnSpc>
              <a:spcBef>
                <a:spcPts val="500"/>
              </a:spcBef>
              <a:spcAft>
                <a:spcPts val="0"/>
              </a:spcAft>
              <a:buSzPts val="2000"/>
              <a:buFont typeface="Arial" panose="020B0604020202020204" pitchFamily="34" charset="0"/>
              <a:buChar char="•"/>
              <a:defRPr sz="2667"/>
            </a:lvl3pPr>
            <a:lvl4pPr marL="1828800" lvl="3" indent="-342900" defTabSz="1219170">
              <a:lnSpc>
                <a:spcPct val="90000"/>
              </a:lnSpc>
              <a:spcBef>
                <a:spcPts val="500"/>
              </a:spcBef>
              <a:spcAft>
                <a:spcPts val="0"/>
              </a:spcAft>
              <a:buSzPts val="1800"/>
              <a:buFont typeface="Arial" panose="020B0604020202020204" pitchFamily="34" charset="0"/>
              <a:buChar char="•"/>
              <a:defRPr sz="2400"/>
            </a:lvl4pPr>
            <a:lvl5pPr marL="2286000" lvl="4" indent="-342900" defTabSz="1219170">
              <a:lnSpc>
                <a:spcPct val="90000"/>
              </a:lnSpc>
              <a:spcBef>
                <a:spcPts val="500"/>
              </a:spcBef>
              <a:spcAft>
                <a:spcPts val="0"/>
              </a:spcAft>
              <a:buSzPts val="1800"/>
              <a:buFont typeface="Arial" panose="020B0604020202020204" pitchFamily="34" charset="0"/>
              <a:buChar char="•"/>
              <a:defRPr sz="2400"/>
            </a:lvl5pPr>
            <a:lvl6pPr marL="2743200" lvl="5" indent="-342900" defTabSz="1219170">
              <a:lnSpc>
                <a:spcPct val="90000"/>
              </a:lnSpc>
              <a:spcBef>
                <a:spcPts val="500"/>
              </a:spcBef>
              <a:spcAft>
                <a:spcPts val="0"/>
              </a:spcAft>
              <a:buSzPts val="1800"/>
              <a:buFont typeface="Arial" panose="020B0604020202020204" pitchFamily="34" charset="0"/>
              <a:buChar char="•"/>
              <a:defRPr sz="2400"/>
            </a:lvl6pPr>
            <a:lvl7pPr marL="3200400" lvl="6" indent="-342900" defTabSz="1219170">
              <a:lnSpc>
                <a:spcPct val="90000"/>
              </a:lnSpc>
              <a:spcBef>
                <a:spcPts val="500"/>
              </a:spcBef>
              <a:spcAft>
                <a:spcPts val="0"/>
              </a:spcAft>
              <a:buSzPts val="1800"/>
              <a:buFont typeface="Arial" panose="020B0604020202020204" pitchFamily="34" charset="0"/>
              <a:buChar char="•"/>
              <a:defRPr sz="2400"/>
            </a:lvl7pPr>
            <a:lvl8pPr marL="3657600" lvl="7" indent="-342900" defTabSz="1219170">
              <a:lnSpc>
                <a:spcPct val="90000"/>
              </a:lnSpc>
              <a:spcBef>
                <a:spcPts val="500"/>
              </a:spcBef>
              <a:spcAft>
                <a:spcPts val="0"/>
              </a:spcAft>
              <a:buSzPts val="1800"/>
              <a:buFont typeface="Arial" panose="020B0604020202020204" pitchFamily="34" charset="0"/>
              <a:buChar char="•"/>
              <a:defRPr sz="2400"/>
            </a:lvl8pPr>
            <a:lvl9pPr marL="4114800" lvl="8" indent="-342900" defTabSz="1219170">
              <a:lnSpc>
                <a:spcPct val="90000"/>
              </a:lnSpc>
              <a:spcBef>
                <a:spcPts val="500"/>
              </a:spcBef>
              <a:spcAft>
                <a:spcPts val="0"/>
              </a:spcAft>
              <a:buSzPts val="1800"/>
              <a:buFont typeface="Arial" panose="020B0604020202020204" pitchFamily="34" charset="0"/>
              <a:buChar char="•"/>
              <a:defRPr sz="2400"/>
            </a:lvl9pPr>
          </a:lstStyle>
          <a:p>
            <a:pPr marL="269875" indent="-41275"/>
            <a:r>
              <a:rPr lang="en-US" dirty="0"/>
              <a:t>Traditional programming considers output of the program to generate code, whereas machine learning uses data and program to generate output.</a:t>
            </a:r>
          </a:p>
        </p:txBody>
      </p:sp>
      <p:sp>
        <p:nvSpPr>
          <p:cNvPr id="20" name="Text Placeholder 6">
            <a:extLst>
              <a:ext uri="{FF2B5EF4-FFF2-40B4-BE49-F238E27FC236}">
                <a16:creationId xmlns:a16="http://schemas.microsoft.com/office/drawing/2014/main" id="{AB1DD441-C38E-4212-BD5F-F1DCAEE84606}"/>
              </a:ext>
            </a:extLst>
          </p:cNvPr>
          <p:cNvSpPr txBox="1">
            <a:spLocks/>
          </p:cNvSpPr>
          <p:nvPr/>
        </p:nvSpPr>
        <p:spPr>
          <a:xfrm>
            <a:off x="2329744" y="4348626"/>
            <a:ext cx="11250640" cy="701711"/>
          </a:xfrm>
          <a:prstGeom prst="rect">
            <a:avLst/>
          </a:prstGeom>
          <a:noFill/>
          <a:ln>
            <a:noFill/>
          </a:ln>
        </p:spPr>
        <p:txBody>
          <a:bodyPr spcFirstLastPara="1" vert="horz" wrap="square" lIns="91425" tIns="45700" rIns="91425" bIns="45700" rtlCol="0" anchor="ctr" anchorCtr="0">
            <a:normAutofit fontScale="92500" lnSpcReduction="10000"/>
          </a:bodyPr>
          <a:lstStyle>
            <a:lvl1pPr marL="457200" lvl="0" indent="-228600" algn="ctr" defTabSz="1219170" rtl="0" eaLnBrk="1" latinLnBrk="0" hangingPunct="1">
              <a:lnSpc>
                <a:spcPct val="90000"/>
              </a:lnSpc>
              <a:spcBef>
                <a:spcPts val="1000"/>
              </a:spcBef>
              <a:spcAft>
                <a:spcPts val="0"/>
              </a:spcAft>
              <a:buSzPts val="2800"/>
              <a:buFont typeface="Arial" panose="020B0604020202020204" pitchFamily="34" charset="0"/>
              <a:buNone/>
              <a:defRPr sz="2000" kern="1200">
                <a:solidFill>
                  <a:srgbClr val="3F3F3F"/>
                </a:solidFill>
                <a:latin typeface="Open Sans ExtraBold"/>
                <a:ea typeface="Open Sans ExtraBold"/>
                <a:cs typeface="Open Sans ExtraBold"/>
                <a:sym typeface="Open Sans ExtraBold"/>
              </a:defRPr>
            </a:lvl1pPr>
            <a:lvl2pPr marL="914400" lvl="1" indent="-381000" algn="l" defTabSz="1219170" rtl="0" eaLnBrk="1" latinLnBrk="0" hangingPunct="1">
              <a:lnSpc>
                <a:spcPct val="90000"/>
              </a:lnSpc>
              <a:spcBef>
                <a:spcPts val="500"/>
              </a:spcBef>
              <a:spcAft>
                <a:spcPts val="0"/>
              </a:spcAft>
              <a:buSzPts val="2400"/>
              <a:buFont typeface="Arial" panose="020B0604020202020204" pitchFamily="34" charset="0"/>
              <a:buChar char="•"/>
              <a:defRPr sz="3200" kern="1200">
                <a:solidFill>
                  <a:schemeClr val="tx1"/>
                </a:solidFill>
                <a:latin typeface="+mn-lt"/>
                <a:ea typeface="+mn-ea"/>
                <a:cs typeface="+mn-cs"/>
              </a:defRPr>
            </a:lvl2pPr>
            <a:lvl3pPr marL="1371600" lvl="2" indent="-355600" algn="l" defTabSz="1219170" rtl="0" eaLnBrk="1" latinLnBrk="0" hangingPunct="1">
              <a:lnSpc>
                <a:spcPct val="90000"/>
              </a:lnSpc>
              <a:spcBef>
                <a:spcPts val="500"/>
              </a:spcBef>
              <a:spcAft>
                <a:spcPts val="0"/>
              </a:spcAft>
              <a:buSzPts val="2000"/>
              <a:buFont typeface="Arial" panose="020B0604020202020204" pitchFamily="34" charset="0"/>
              <a:buChar char="•"/>
              <a:defRPr sz="2667" kern="1200">
                <a:solidFill>
                  <a:schemeClr val="tx1"/>
                </a:solidFill>
                <a:latin typeface="+mn-lt"/>
                <a:ea typeface="+mn-ea"/>
                <a:cs typeface="+mn-cs"/>
              </a:defRPr>
            </a:lvl3pPr>
            <a:lvl4pPr marL="1828800" lvl="3"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4pPr>
            <a:lvl5pPr marL="2286000" lvl="4"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5pPr>
            <a:lvl6pPr marL="2743200" lvl="5"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6pPr>
            <a:lvl7pPr marL="3200400" lvl="6"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7pPr>
            <a:lvl8pPr marL="3657600" lvl="7"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8pPr>
            <a:lvl9pPr marL="4114800" lvl="8" indent="-342900" algn="l" defTabSz="1219170" rtl="0" eaLnBrk="1" latinLnBrk="0" hangingPunct="1">
              <a:lnSpc>
                <a:spcPct val="90000"/>
              </a:lnSpc>
              <a:spcBef>
                <a:spcPts val="500"/>
              </a:spcBef>
              <a:spcAft>
                <a:spcPts val="0"/>
              </a:spcAft>
              <a:buSzPts val="1800"/>
              <a:buFont typeface="Arial" panose="020B0604020202020204" pitchFamily="34" charset="0"/>
              <a:buChar char="•"/>
              <a:defRPr sz="2400" kern="1200">
                <a:solidFill>
                  <a:schemeClr val="tx1"/>
                </a:solidFill>
                <a:latin typeface="+mn-lt"/>
                <a:ea typeface="+mn-ea"/>
                <a:cs typeface="+mn-cs"/>
              </a:defRPr>
            </a:lvl9pPr>
          </a:lstStyle>
          <a:p>
            <a:pPr algn="l"/>
            <a:r>
              <a:rPr lang="en-US" dirty="0"/>
              <a:t>Traditional programming uses software programs, whereas machine learning uses hardware solutions.</a:t>
            </a:r>
          </a:p>
        </p:txBody>
      </p:sp>
      <p:sp>
        <p:nvSpPr>
          <p:cNvPr id="21" name="Text Placeholder 8">
            <a:extLst>
              <a:ext uri="{FF2B5EF4-FFF2-40B4-BE49-F238E27FC236}">
                <a16:creationId xmlns:a16="http://schemas.microsoft.com/office/drawing/2014/main" id="{DB1E4E39-4861-4EA4-A79D-40EA0E58DE1C}"/>
              </a:ext>
            </a:extLst>
          </p:cNvPr>
          <p:cNvSpPr>
            <a:spLocks noGrp="1"/>
          </p:cNvSpPr>
          <p:nvPr>
            <p:ph type="body" idx="5"/>
          </p:nvPr>
        </p:nvSpPr>
        <p:spPr>
          <a:xfrm>
            <a:off x="2329744" y="5207331"/>
            <a:ext cx="11250640" cy="701711"/>
          </a:xfrm>
        </p:spPr>
        <p:txBody>
          <a:bodyPr>
            <a:normAutofit fontScale="92500" lnSpcReduction="10000"/>
          </a:bodyPr>
          <a:lstStyle/>
          <a:p>
            <a:pPr marL="269875" indent="-41275"/>
            <a:r>
              <a:rPr lang="en-US" dirty="0"/>
              <a:t>Traditional programming uses hard-coded rules to make decisions, whereas machine learning learns from data.</a:t>
            </a:r>
          </a:p>
        </p:txBody>
      </p:sp>
    </p:spTree>
    <p:extLst>
      <p:ext uri="{BB962C8B-B14F-4D97-AF65-F5344CB8AC3E}">
        <p14:creationId xmlns:p14="http://schemas.microsoft.com/office/powerpoint/2010/main" val="2327458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72">
            <a:extLst>
              <a:ext uri="{FF2B5EF4-FFF2-40B4-BE49-F238E27FC236}">
                <a16:creationId xmlns:a16="http://schemas.microsoft.com/office/drawing/2014/main" id="{C84EA772-CA12-4B4F-96E8-F6711687CD14}"/>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Data Economy</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7" name="Shape 375">
            <a:extLst>
              <a:ext uri="{FF2B5EF4-FFF2-40B4-BE49-F238E27FC236}">
                <a16:creationId xmlns:a16="http://schemas.microsoft.com/office/drawing/2014/main" id="{19FF8959-C1DD-4192-8967-228466B2ABBA}"/>
              </a:ext>
            </a:extLst>
          </p:cNvPr>
          <p:cNvPicPr preferRelativeResize="0"/>
          <p:nvPr/>
        </p:nvPicPr>
        <p:blipFill rotWithShape="1">
          <a:blip r:embed="rId2">
            <a:alphaModFix/>
          </a:blip>
          <a:srcRect/>
          <a:stretch/>
        </p:blipFill>
        <p:spPr>
          <a:xfrm>
            <a:off x="6627941" y="832865"/>
            <a:ext cx="2926080" cy="253919"/>
          </a:xfrm>
          <a:prstGeom prst="rect">
            <a:avLst/>
          </a:prstGeom>
          <a:noFill/>
          <a:ln>
            <a:noFill/>
          </a:ln>
        </p:spPr>
      </p:pic>
      <p:pic>
        <p:nvPicPr>
          <p:cNvPr id="5124" name="Picture 4" descr="Related image">
            <a:extLst>
              <a:ext uri="{FF2B5EF4-FFF2-40B4-BE49-F238E27FC236}">
                <a16:creationId xmlns:a16="http://schemas.microsoft.com/office/drawing/2014/main" id="{981D11F0-1B7A-4440-9AF1-BE0CA0377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1086784"/>
            <a:ext cx="10099675" cy="7582671"/>
          </a:xfrm>
          <a:prstGeom prst="rect">
            <a:avLst/>
          </a:prstGeom>
          <a:noFill/>
          <a:ln>
            <a:solidFill>
              <a:srgbClr val="24698A"/>
            </a:solidFill>
          </a:ln>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57C6040A-9CBE-4C98-9992-2D03DBAD23EC}"/>
              </a:ext>
            </a:extLst>
          </p:cNvPr>
          <p:cNvSpPr/>
          <p:nvPr/>
        </p:nvSpPr>
        <p:spPr>
          <a:xfrm>
            <a:off x="10502900" y="3790950"/>
            <a:ext cx="4819650" cy="3600450"/>
          </a:xfrm>
          <a:prstGeom prst="wedgeEllipseCallout">
            <a:avLst>
              <a:gd name="adj1" fmla="val -75379"/>
              <a:gd name="adj2" fmla="val 41865"/>
            </a:avLst>
          </a:prstGeom>
          <a:solidFill>
            <a:srgbClr val="24698A"/>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Comic Sans MS" panose="030F0702030302020204" pitchFamily="66" charset="0"/>
              </a:rPr>
              <a:t>Explosion of data has given rise to a new economy and there is a constant battle for ownership of data between enterprises to derive benefits from it.</a:t>
            </a:r>
          </a:p>
        </p:txBody>
      </p:sp>
    </p:spTree>
    <p:extLst>
      <p:ext uri="{BB962C8B-B14F-4D97-AF65-F5344CB8AC3E}">
        <p14:creationId xmlns:p14="http://schemas.microsoft.com/office/powerpoint/2010/main" val="2920158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dirty="0">
                <a:solidFill>
                  <a:schemeClr val="tx1">
                    <a:lumMod val="75000"/>
                    <a:lumOff val="25000"/>
                  </a:schemeClr>
                </a:solidFill>
              </a:rPr>
              <a:t>Emergence of Artificial Intelligence</a:t>
            </a:r>
            <a:endPar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endParaRPr>
          </a:p>
        </p:txBody>
      </p:sp>
      <p:pic>
        <p:nvPicPr>
          <p:cNvPr id="375" name="Shape 375"/>
          <p:cNvPicPr preferRelativeResize="0"/>
          <p:nvPr/>
        </p:nvPicPr>
        <p:blipFill rotWithShape="1">
          <a:blip r:embed="rId3">
            <a:alphaModFix/>
          </a:blip>
          <a:srcRect/>
          <a:stretch/>
        </p:blipFill>
        <p:spPr>
          <a:xfrm>
            <a:off x="4475291" y="832865"/>
            <a:ext cx="7406640" cy="253919"/>
          </a:xfrm>
          <a:prstGeom prst="rect">
            <a:avLst/>
          </a:prstGeom>
          <a:noFill/>
          <a:ln>
            <a:noFill/>
          </a:ln>
        </p:spPr>
      </p:pic>
      <p:pic>
        <p:nvPicPr>
          <p:cNvPr id="2" name="Picture 1">
            <a:extLst>
              <a:ext uri="{FF2B5EF4-FFF2-40B4-BE49-F238E27FC236}">
                <a16:creationId xmlns:a16="http://schemas.microsoft.com/office/drawing/2014/main" id="{FF6DCA59-1316-4AF3-B058-E45BE406D396}"/>
              </a:ext>
            </a:extLst>
          </p:cNvPr>
          <p:cNvPicPr>
            <a:picLocks noChangeAspect="1"/>
          </p:cNvPicPr>
          <p:nvPr/>
        </p:nvPicPr>
        <p:blipFill>
          <a:blip r:embed="rId4"/>
          <a:stretch>
            <a:fillRect/>
          </a:stretch>
        </p:blipFill>
        <p:spPr>
          <a:xfrm>
            <a:off x="4257569" y="2561897"/>
            <a:ext cx="7740862" cy="626242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 name="Rectangle: Rounded Corners 2">
            <a:extLst>
              <a:ext uri="{FF2B5EF4-FFF2-40B4-BE49-F238E27FC236}">
                <a16:creationId xmlns:a16="http://schemas.microsoft.com/office/drawing/2014/main" id="{005EF3B4-DEA9-4C11-A68B-94CDE988142A}"/>
              </a:ext>
            </a:extLst>
          </p:cNvPr>
          <p:cNvSpPr/>
          <p:nvPr/>
        </p:nvSpPr>
        <p:spPr>
          <a:xfrm>
            <a:off x="2152179" y="1180873"/>
            <a:ext cx="11951642" cy="838200"/>
          </a:xfrm>
          <a:prstGeom prst="roundRect">
            <a:avLst/>
          </a:prstGeom>
          <a:solidFill>
            <a:schemeClr val="accent3">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a:ea typeface="Open Sans"/>
                <a:cs typeface="Open Sans"/>
                <a:sym typeface="Open Sans"/>
              </a:rPr>
              <a:t>Science associated with data is going toward a new paradigm where one can teach machines to learn from data and derive a variety of useful insights giving rise to Artificial Intelligence.</a:t>
            </a:r>
          </a:p>
        </p:txBody>
      </p:sp>
    </p:spTree>
    <p:extLst>
      <p:ext uri="{BB962C8B-B14F-4D97-AF65-F5344CB8AC3E}">
        <p14:creationId xmlns:p14="http://schemas.microsoft.com/office/powerpoint/2010/main" val="388658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Definition of Artificial Intelligence</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4538440" y="832865"/>
            <a:ext cx="7223760" cy="253919"/>
          </a:xfrm>
          <a:prstGeom prst="rect">
            <a:avLst/>
          </a:prstGeom>
          <a:noFill/>
          <a:ln>
            <a:noFill/>
          </a:ln>
        </p:spPr>
      </p:pic>
      <p:grpSp>
        <p:nvGrpSpPr>
          <p:cNvPr id="11" name="Group 10">
            <a:extLst>
              <a:ext uri="{FF2B5EF4-FFF2-40B4-BE49-F238E27FC236}">
                <a16:creationId xmlns:a16="http://schemas.microsoft.com/office/drawing/2014/main" id="{D031FA75-CA28-4DC5-AE6D-B0A55C26A1AB}"/>
              </a:ext>
            </a:extLst>
          </p:cNvPr>
          <p:cNvGrpSpPr/>
          <p:nvPr/>
        </p:nvGrpSpPr>
        <p:grpSpPr>
          <a:xfrm>
            <a:off x="2014866" y="3404831"/>
            <a:ext cx="12552410" cy="2894565"/>
            <a:chOff x="1684377" y="2887483"/>
            <a:chExt cx="12660527" cy="2895560"/>
          </a:xfrm>
        </p:grpSpPr>
        <p:sp>
          <p:nvSpPr>
            <p:cNvPr id="13" name="Rectangle 12">
              <a:extLst>
                <a:ext uri="{FF2B5EF4-FFF2-40B4-BE49-F238E27FC236}">
                  <a16:creationId xmlns:a16="http://schemas.microsoft.com/office/drawing/2014/main" id="{FB8556C1-C282-4DD6-B427-8D75442B8C2D}"/>
                </a:ext>
              </a:extLst>
            </p:cNvPr>
            <p:cNvSpPr/>
            <p:nvPr/>
          </p:nvSpPr>
          <p:spPr>
            <a:xfrm>
              <a:off x="2404370" y="3677818"/>
              <a:ext cx="11121533" cy="1141666"/>
            </a:xfrm>
            <a:prstGeom prst="rect">
              <a:avLst/>
            </a:prstGeom>
          </p:spPr>
          <p:txBody>
            <a:bodyPr wrap="square">
              <a:spAutoFit/>
            </a:bodyPr>
            <a:lstStyle/>
            <a:p>
              <a:pPr lvl="0" algn="ctr" defTabSz="1219170">
                <a:lnSpc>
                  <a:spcPct val="150000"/>
                </a:lnSpc>
                <a:buClr>
                  <a:srgbClr val="3F3F3F"/>
                </a:buClr>
                <a:buSzPct val="100000"/>
                <a:defRPr/>
              </a:pPr>
              <a:r>
                <a:rPr lang="en-US" sz="2400" dirty="0">
                  <a:solidFill>
                    <a:srgbClr val="3F3F3F"/>
                  </a:solidFill>
                  <a:latin typeface="Open Sans"/>
                  <a:ea typeface="Open Sans"/>
                  <a:cs typeface="Open Sans"/>
                </a:rPr>
                <a:t>Artificial Intelligence refers to intelligence displayed by machines that simulates human and animal intelligence. </a:t>
              </a:r>
            </a:p>
          </p:txBody>
        </p:sp>
        <p:sp>
          <p:nvSpPr>
            <p:cNvPr id="14" name="Round Diagonal Corner Rectangle 5">
              <a:extLst>
                <a:ext uri="{FF2B5EF4-FFF2-40B4-BE49-F238E27FC236}">
                  <a16:creationId xmlns:a16="http://schemas.microsoft.com/office/drawing/2014/main" id="{91A67AA0-85D5-4CE5-A2AD-54D29C8A5221}"/>
                </a:ext>
              </a:extLst>
            </p:cNvPr>
            <p:cNvSpPr/>
            <p:nvPr/>
          </p:nvSpPr>
          <p:spPr>
            <a:xfrm>
              <a:off x="2286000" y="3318932"/>
              <a:ext cx="11715749" cy="1765175"/>
            </a:xfrm>
            <a:prstGeom prst="round2Diag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2" descr="Image result for quote icon">
              <a:extLst>
                <a:ext uri="{FF2B5EF4-FFF2-40B4-BE49-F238E27FC236}">
                  <a16:creationId xmlns:a16="http://schemas.microsoft.com/office/drawing/2014/main" id="{4C49F036-67A9-4FEB-BEB4-C8AEEAD234D6}"/>
                </a:ext>
              </a:extLst>
            </p:cNvPr>
            <p:cNvPicPr>
              <a:picLocks noChangeAspect="1" noChangeArrowheads="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l="14811" t="22222" r="54525" b="53754"/>
            <a:stretch/>
          </p:blipFill>
          <p:spPr bwMode="auto">
            <a:xfrm>
              <a:off x="1684377" y="2887483"/>
              <a:ext cx="1030132" cy="8070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quote icon">
              <a:extLst>
                <a:ext uri="{FF2B5EF4-FFF2-40B4-BE49-F238E27FC236}">
                  <a16:creationId xmlns:a16="http://schemas.microsoft.com/office/drawing/2014/main" id="{31418ADF-B344-446A-97D4-5DCCAEC65476}"/>
                </a:ext>
              </a:extLst>
            </p:cNvPr>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53831" t="53277" r="15309" b="21137"/>
            <a:stretch/>
          </p:blipFill>
          <p:spPr bwMode="auto">
            <a:xfrm>
              <a:off x="13182749" y="4819484"/>
              <a:ext cx="1162155" cy="9635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707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35" name="Shape 372">
            <a:extLst>
              <a:ext uri="{FF2B5EF4-FFF2-40B4-BE49-F238E27FC236}">
                <a16:creationId xmlns:a16="http://schemas.microsoft.com/office/drawing/2014/main" id="{E6282CB1-DADC-4C9B-9386-27526434B6CC}"/>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Artificial Intelligence in Practice</a:t>
            </a:r>
          </a:p>
        </p:txBody>
      </p:sp>
      <p:pic>
        <p:nvPicPr>
          <p:cNvPr id="136" name="Shape 375">
            <a:extLst>
              <a:ext uri="{FF2B5EF4-FFF2-40B4-BE49-F238E27FC236}">
                <a16:creationId xmlns:a16="http://schemas.microsoft.com/office/drawing/2014/main" id="{7946D93A-9C0D-4F25-AD14-C57C6A9A0125}"/>
              </a:ext>
            </a:extLst>
          </p:cNvPr>
          <p:cNvPicPr preferRelativeResize="0"/>
          <p:nvPr/>
        </p:nvPicPr>
        <p:blipFill rotWithShape="1">
          <a:blip r:embed="rId3">
            <a:alphaModFix/>
          </a:blip>
          <a:srcRect/>
          <a:stretch/>
        </p:blipFill>
        <p:spPr>
          <a:xfrm>
            <a:off x="4761623" y="832865"/>
            <a:ext cx="6796123" cy="253919"/>
          </a:xfrm>
          <a:prstGeom prst="rect">
            <a:avLst/>
          </a:prstGeom>
          <a:noFill/>
          <a:ln>
            <a:noFill/>
          </a:ln>
        </p:spPr>
      </p:pic>
      <p:sp>
        <p:nvSpPr>
          <p:cNvPr id="8" name="TextBox 7">
            <a:extLst>
              <a:ext uri="{FF2B5EF4-FFF2-40B4-BE49-F238E27FC236}">
                <a16:creationId xmlns:a16="http://schemas.microsoft.com/office/drawing/2014/main" id="{59E9D242-D11C-4945-823C-B10566FD461E}"/>
              </a:ext>
            </a:extLst>
          </p:cNvPr>
          <p:cNvSpPr txBox="1"/>
          <p:nvPr/>
        </p:nvSpPr>
        <p:spPr>
          <a:xfrm>
            <a:off x="9957726" y="8683842"/>
            <a:ext cx="4292352" cy="369332"/>
          </a:xfrm>
          <a:prstGeom prst="rect">
            <a:avLst/>
          </a:prstGeom>
          <a:noFill/>
        </p:spPr>
        <p:txBody>
          <a:bodyPr wrap="square" rtlCol="0">
            <a:spAutoFit/>
          </a:bodyPr>
          <a:lstStyle/>
          <a:p>
            <a:pPr algn="ctr"/>
            <a:r>
              <a:rPr lang="en-IN"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Sources: documentarytube, wired, Quora </a:t>
            </a:r>
            <a:endParaRPr lang="en-US"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E7B50202-3910-483E-96C8-43CC34795185}"/>
              </a:ext>
            </a:extLst>
          </p:cNvPr>
          <p:cNvGrpSpPr/>
          <p:nvPr/>
        </p:nvGrpSpPr>
        <p:grpSpPr>
          <a:xfrm>
            <a:off x="709274" y="2265352"/>
            <a:ext cx="3556262" cy="3119245"/>
            <a:chOff x="709274" y="1537985"/>
            <a:chExt cx="3556262" cy="3119245"/>
          </a:xfrm>
        </p:grpSpPr>
        <p:pic>
          <p:nvPicPr>
            <p:cNvPr id="4" name="Picture 3">
              <a:extLst>
                <a:ext uri="{FF2B5EF4-FFF2-40B4-BE49-F238E27FC236}">
                  <a16:creationId xmlns:a16="http://schemas.microsoft.com/office/drawing/2014/main" id="{CF2C0AD8-442B-4E6F-99DD-CB6C1732B8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74"/>
            <a:stretch/>
          </p:blipFill>
          <p:spPr>
            <a:xfrm>
              <a:off x="709274" y="1537985"/>
              <a:ext cx="3556262" cy="2461146"/>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3" name="TextBox 12">
              <a:extLst>
                <a:ext uri="{FF2B5EF4-FFF2-40B4-BE49-F238E27FC236}">
                  <a16:creationId xmlns:a16="http://schemas.microsoft.com/office/drawing/2014/main" id="{BA28ACDD-8CF4-4395-A90A-1F761A802EFC}"/>
                </a:ext>
              </a:extLst>
            </p:cNvPr>
            <p:cNvSpPr txBox="1"/>
            <p:nvPr/>
          </p:nvSpPr>
          <p:spPr>
            <a:xfrm>
              <a:off x="709274" y="4152412"/>
              <a:ext cx="3386044" cy="504818"/>
            </a:xfrm>
            <a:prstGeom prst="rect">
              <a:avLst/>
            </a:prstGeom>
            <a:noFill/>
          </p:spPr>
          <p:txBody>
            <a:bodyPr wrap="square" rtlCol="0">
              <a:spAutoFit/>
            </a:bodyPr>
            <a:lstStyle/>
            <a:p>
              <a:pPr lvl="0" algn="ctr" defTabSz="1219170">
                <a:lnSpc>
                  <a:spcPct val="150000"/>
                </a:lnSpc>
                <a:buClr>
                  <a:srgbClr val="3F3F3F"/>
                </a:buClr>
                <a:buSzPct val="100000"/>
                <a:defRPr/>
              </a:pPr>
              <a:r>
                <a:rPr lang="en-US" sz="2000" b="1" i="1" dirty="0">
                  <a:solidFill>
                    <a:srgbClr val="3F3F3F"/>
                  </a:solidFill>
                  <a:latin typeface="Open Sans"/>
                  <a:ea typeface="Open Sans"/>
                  <a:cs typeface="Open Sans"/>
                </a:rPr>
                <a:t>Self-driving cars</a:t>
              </a:r>
            </a:p>
          </p:txBody>
        </p:sp>
      </p:grpSp>
      <p:grpSp>
        <p:nvGrpSpPr>
          <p:cNvPr id="6" name="Group 5">
            <a:extLst>
              <a:ext uri="{FF2B5EF4-FFF2-40B4-BE49-F238E27FC236}">
                <a16:creationId xmlns:a16="http://schemas.microsoft.com/office/drawing/2014/main" id="{B5C756BA-6E16-41BB-9324-ACF7237F0347}"/>
              </a:ext>
            </a:extLst>
          </p:cNvPr>
          <p:cNvGrpSpPr/>
          <p:nvPr/>
        </p:nvGrpSpPr>
        <p:grpSpPr>
          <a:xfrm>
            <a:off x="11002690" y="2231612"/>
            <a:ext cx="4926468" cy="3076522"/>
            <a:chOff x="11002690" y="1504245"/>
            <a:chExt cx="4926468" cy="3076522"/>
          </a:xfrm>
        </p:grpSpPr>
        <p:sp>
          <p:nvSpPr>
            <p:cNvPr id="15" name="TextBox 14">
              <a:extLst>
                <a:ext uri="{FF2B5EF4-FFF2-40B4-BE49-F238E27FC236}">
                  <a16:creationId xmlns:a16="http://schemas.microsoft.com/office/drawing/2014/main" id="{68081D26-39D5-44FE-B739-4C214AD2D05A}"/>
                </a:ext>
              </a:extLst>
            </p:cNvPr>
            <p:cNvSpPr txBox="1"/>
            <p:nvPr/>
          </p:nvSpPr>
          <p:spPr>
            <a:xfrm>
              <a:off x="11002690" y="4180657"/>
              <a:ext cx="4926468" cy="400110"/>
            </a:xfrm>
            <a:prstGeom prst="rect">
              <a:avLst/>
            </a:prstGeom>
            <a:noFill/>
          </p:spPr>
          <p:txBody>
            <a:bodyPr wrap="square" rtlCol="0">
              <a:spAutoFit/>
            </a:bodyPr>
            <a:lstStyle/>
            <a:p>
              <a:pPr lvl="0" algn="ctr" defTabSz="1219170">
                <a:buClr>
                  <a:srgbClr val="3F3F3F"/>
                </a:buClr>
                <a:buSzPct val="100000"/>
                <a:defRPr/>
              </a:pPr>
              <a:r>
                <a:rPr lang="en-US" sz="2000" b="1" i="1" dirty="0">
                  <a:solidFill>
                    <a:srgbClr val="3F3F3F"/>
                  </a:solidFill>
                  <a:latin typeface="Open Sans"/>
                  <a:ea typeface="Open Sans"/>
                  <a:cs typeface="Open Sans"/>
                </a:rPr>
                <a:t>Google’s AlphaGo</a:t>
              </a:r>
            </a:p>
          </p:txBody>
        </p:sp>
        <p:pic>
          <p:nvPicPr>
            <p:cNvPr id="14" name="Picture 13">
              <a:extLst>
                <a:ext uri="{FF2B5EF4-FFF2-40B4-BE49-F238E27FC236}">
                  <a16:creationId xmlns:a16="http://schemas.microsoft.com/office/drawing/2014/main" id="{6F74F1AE-6808-4FB5-BA31-54B34BAB64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12" t="15208" r="4120" b="13751"/>
            <a:stretch/>
          </p:blipFill>
          <p:spPr>
            <a:xfrm>
              <a:off x="11223569" y="1504245"/>
              <a:ext cx="4484711" cy="2317101"/>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sp>
        <p:nvSpPr>
          <p:cNvPr id="9" name="TextBox 8">
            <a:extLst>
              <a:ext uri="{FF2B5EF4-FFF2-40B4-BE49-F238E27FC236}">
                <a16:creationId xmlns:a16="http://schemas.microsoft.com/office/drawing/2014/main" id="{9BD7CE3D-BBBB-434D-9136-195691E21538}"/>
              </a:ext>
            </a:extLst>
          </p:cNvPr>
          <p:cNvSpPr txBox="1"/>
          <p:nvPr/>
        </p:nvSpPr>
        <p:spPr>
          <a:xfrm>
            <a:off x="390209" y="7938510"/>
            <a:ext cx="3875327" cy="504818"/>
          </a:xfrm>
          <a:prstGeom prst="rect">
            <a:avLst/>
          </a:prstGeom>
          <a:noFill/>
        </p:spPr>
        <p:txBody>
          <a:bodyPr wrap="square" rtlCol="0">
            <a:spAutoFit/>
          </a:bodyPr>
          <a:lstStyle/>
          <a:p>
            <a:pPr lvl="0" algn="ctr" defTabSz="1219170">
              <a:lnSpc>
                <a:spcPct val="150000"/>
              </a:lnSpc>
              <a:buClr>
                <a:srgbClr val="3F3F3F"/>
              </a:buClr>
              <a:buSzPct val="100000"/>
              <a:defRPr/>
            </a:pPr>
            <a:r>
              <a:rPr lang="en-US" sz="2000" b="1" i="1" dirty="0">
                <a:solidFill>
                  <a:srgbClr val="3F3F3F"/>
                </a:solidFill>
                <a:latin typeface="Open Sans"/>
                <a:ea typeface="Open Sans"/>
                <a:cs typeface="Open Sans"/>
              </a:rPr>
              <a:t>Chess</a:t>
            </a:r>
          </a:p>
        </p:txBody>
      </p:sp>
      <p:pic>
        <p:nvPicPr>
          <p:cNvPr id="11" name="Picture 10">
            <a:extLst>
              <a:ext uri="{FF2B5EF4-FFF2-40B4-BE49-F238E27FC236}">
                <a16:creationId xmlns:a16="http://schemas.microsoft.com/office/drawing/2014/main" id="{588AF79E-B145-4105-AAA6-8A0F82F662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2110" y="5526136"/>
            <a:ext cx="2581481" cy="2345632"/>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5" name="Group 4">
            <a:extLst>
              <a:ext uri="{FF2B5EF4-FFF2-40B4-BE49-F238E27FC236}">
                <a16:creationId xmlns:a16="http://schemas.microsoft.com/office/drawing/2014/main" id="{A84154F9-EC7C-4276-99B4-3BC2CBE48D6D}"/>
              </a:ext>
            </a:extLst>
          </p:cNvPr>
          <p:cNvGrpSpPr/>
          <p:nvPr/>
        </p:nvGrpSpPr>
        <p:grpSpPr>
          <a:xfrm>
            <a:off x="6055528" y="2225277"/>
            <a:ext cx="3881494" cy="3132757"/>
            <a:chOff x="6055528" y="1497910"/>
            <a:chExt cx="3881494" cy="3132757"/>
          </a:xfrm>
        </p:grpSpPr>
        <p:sp>
          <p:nvSpPr>
            <p:cNvPr id="10" name="TextBox 9">
              <a:extLst>
                <a:ext uri="{FF2B5EF4-FFF2-40B4-BE49-F238E27FC236}">
                  <a16:creationId xmlns:a16="http://schemas.microsoft.com/office/drawing/2014/main" id="{17369585-77A0-4A13-9F66-FA4461F3DC30}"/>
                </a:ext>
              </a:extLst>
            </p:cNvPr>
            <p:cNvSpPr txBox="1"/>
            <p:nvPr/>
          </p:nvSpPr>
          <p:spPr>
            <a:xfrm>
              <a:off x="6055528" y="4230557"/>
              <a:ext cx="3881494" cy="400110"/>
            </a:xfrm>
            <a:prstGeom prst="rect">
              <a:avLst/>
            </a:prstGeom>
            <a:noFill/>
          </p:spPr>
          <p:txBody>
            <a:bodyPr wrap="square" rtlCol="0">
              <a:spAutoFit/>
            </a:bodyPr>
            <a:lstStyle/>
            <a:p>
              <a:pPr lvl="0" algn="ctr" defTabSz="1219170">
                <a:buClr>
                  <a:srgbClr val="3F3F3F"/>
                </a:buClr>
                <a:buSzPct val="100000"/>
                <a:defRPr/>
              </a:pPr>
              <a:r>
                <a:rPr lang="en-US" sz="2000" b="1" i="1" dirty="0">
                  <a:solidFill>
                    <a:srgbClr val="3F3F3F"/>
                  </a:solidFill>
                  <a:latin typeface="Open Sans"/>
                  <a:ea typeface="Open Sans"/>
                  <a:cs typeface="Open Sans"/>
                </a:rPr>
                <a:t>Siri(iPhone)</a:t>
              </a:r>
            </a:p>
          </p:txBody>
        </p:sp>
        <p:pic>
          <p:nvPicPr>
            <p:cNvPr id="12" name="Picture 11">
              <a:extLst>
                <a:ext uri="{FF2B5EF4-FFF2-40B4-BE49-F238E27FC236}">
                  <a16:creationId xmlns:a16="http://schemas.microsoft.com/office/drawing/2014/main" id="{79088AA9-A2B7-4A27-9417-E374D52499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5055" y="1497910"/>
              <a:ext cx="3242439" cy="2461147"/>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pic>
        <p:nvPicPr>
          <p:cNvPr id="16" name="Picture 15">
            <a:extLst>
              <a:ext uri="{FF2B5EF4-FFF2-40B4-BE49-F238E27FC236}">
                <a16:creationId xmlns:a16="http://schemas.microsoft.com/office/drawing/2014/main" id="{9795609E-6822-46A5-8581-CA5132E959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5557" y="5526136"/>
            <a:ext cx="2330714" cy="2330714"/>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7" name="Picture 16">
            <a:extLst>
              <a:ext uri="{FF2B5EF4-FFF2-40B4-BE49-F238E27FC236}">
                <a16:creationId xmlns:a16="http://schemas.microsoft.com/office/drawing/2014/main" id="{37C4AB68-3641-45F2-9C38-B01EB81705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12485" y="6009954"/>
            <a:ext cx="3476179" cy="1738090"/>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8" name="TextBox 17">
            <a:extLst>
              <a:ext uri="{FF2B5EF4-FFF2-40B4-BE49-F238E27FC236}">
                <a16:creationId xmlns:a16="http://schemas.microsoft.com/office/drawing/2014/main" id="{1FDD0E94-4598-41EA-BDA2-0DF163F912A6}"/>
              </a:ext>
            </a:extLst>
          </p:cNvPr>
          <p:cNvSpPr txBox="1"/>
          <p:nvPr/>
        </p:nvSpPr>
        <p:spPr>
          <a:xfrm>
            <a:off x="11398339" y="8007791"/>
            <a:ext cx="3904469" cy="707886"/>
          </a:xfrm>
          <a:prstGeom prst="rect">
            <a:avLst/>
          </a:prstGeom>
          <a:noFill/>
        </p:spPr>
        <p:txBody>
          <a:bodyPr wrap="square" rtlCol="0">
            <a:spAutoFit/>
          </a:bodyPr>
          <a:lstStyle>
            <a:defPPr>
              <a:defRPr lang="en-US"/>
            </a:defPPr>
            <a:lvl1pPr lvl="0" algn="ctr" defTabSz="1219170">
              <a:lnSpc>
                <a:spcPct val="150000"/>
              </a:lnSpc>
              <a:buClr>
                <a:srgbClr val="3F3F3F"/>
              </a:buClr>
              <a:buSzPct val="100000"/>
              <a:defRPr sz="2400">
                <a:solidFill>
                  <a:srgbClr val="3F3F3F"/>
                </a:solidFill>
                <a:latin typeface="Open Sans"/>
                <a:ea typeface="Open Sans"/>
                <a:cs typeface="Open Sans"/>
              </a:defRPr>
            </a:lvl1pPr>
          </a:lstStyle>
          <a:p>
            <a:pPr>
              <a:lnSpc>
                <a:spcPct val="100000"/>
              </a:lnSpc>
            </a:pPr>
            <a:r>
              <a:rPr lang="en-IN" sz="2000" b="1" i="1" dirty="0"/>
              <a:t>Concierge robot from IBM Watson</a:t>
            </a:r>
            <a:endParaRPr lang="en-US" sz="2000" b="1" i="1" dirty="0"/>
          </a:p>
        </p:txBody>
      </p:sp>
      <p:sp>
        <p:nvSpPr>
          <p:cNvPr id="19" name="TextBox 18">
            <a:extLst>
              <a:ext uri="{FF2B5EF4-FFF2-40B4-BE49-F238E27FC236}">
                <a16:creationId xmlns:a16="http://schemas.microsoft.com/office/drawing/2014/main" id="{AE7AD958-24FD-421C-A517-357C9D0E5CDD}"/>
              </a:ext>
            </a:extLst>
          </p:cNvPr>
          <p:cNvSpPr txBox="1"/>
          <p:nvPr/>
        </p:nvSpPr>
        <p:spPr>
          <a:xfrm>
            <a:off x="6361164" y="8024168"/>
            <a:ext cx="3390132" cy="400110"/>
          </a:xfrm>
          <a:prstGeom prst="rect">
            <a:avLst/>
          </a:prstGeom>
          <a:noFill/>
        </p:spPr>
        <p:txBody>
          <a:bodyPr wrap="square" rtlCol="0">
            <a:spAutoFit/>
          </a:bodyPr>
          <a:lstStyle>
            <a:defPPr>
              <a:defRPr lang="en-US"/>
            </a:defPPr>
            <a:lvl1pPr lvl="0" algn="ctr" defTabSz="1219170">
              <a:lnSpc>
                <a:spcPct val="150000"/>
              </a:lnSpc>
              <a:buClr>
                <a:srgbClr val="3F3F3F"/>
              </a:buClr>
              <a:buSzPct val="100000"/>
              <a:defRPr sz="2400">
                <a:solidFill>
                  <a:srgbClr val="3F3F3F"/>
                </a:solidFill>
                <a:latin typeface="Open Sans"/>
                <a:ea typeface="Open Sans"/>
                <a:cs typeface="Open Sans"/>
              </a:defRPr>
            </a:lvl1pPr>
          </a:lstStyle>
          <a:p>
            <a:pPr lvl="0">
              <a:lnSpc>
                <a:spcPct val="100000"/>
              </a:lnSpc>
            </a:pPr>
            <a:r>
              <a:rPr lang="en-IN" sz="2000" b="1" i="1" dirty="0"/>
              <a:t>Amazon ECHO</a:t>
            </a:r>
            <a:endParaRPr lang="en-US" sz="2000" b="1" i="1" dirty="0"/>
          </a:p>
        </p:txBody>
      </p:sp>
      <p:sp>
        <p:nvSpPr>
          <p:cNvPr id="21" name="Rectangle: Rounded Corners 20">
            <a:extLst>
              <a:ext uri="{FF2B5EF4-FFF2-40B4-BE49-F238E27FC236}">
                <a16:creationId xmlns:a16="http://schemas.microsoft.com/office/drawing/2014/main" id="{E2B6F104-E6EF-4A46-9F8B-23F0AE031A1E}"/>
              </a:ext>
            </a:extLst>
          </p:cNvPr>
          <p:cNvSpPr/>
          <p:nvPr/>
        </p:nvSpPr>
        <p:spPr>
          <a:xfrm>
            <a:off x="2420349" y="1272232"/>
            <a:ext cx="11415302" cy="665045"/>
          </a:xfrm>
          <a:prstGeom prst="roundRect">
            <a:avLst/>
          </a:prstGeom>
          <a:solidFill>
            <a:srgbClr val="13A3E0"/>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Open Sans" panose="020B0606030504020204"/>
              </a:rPr>
              <a:t>AI is redefining industries by providing greater personalization to users and automating processes.</a:t>
            </a:r>
            <a:endParaRPr lang="en-IN" sz="2400" dirty="0">
              <a:latin typeface="Open Sans" panose="020B0606030504020204"/>
            </a:endParaRPr>
          </a:p>
        </p:txBody>
      </p:sp>
    </p:spTree>
    <p:extLst>
      <p:ext uri="{BB962C8B-B14F-4D97-AF65-F5344CB8AC3E}">
        <p14:creationId xmlns:p14="http://schemas.microsoft.com/office/powerpoint/2010/main" val="215030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2">
            <a:extLst>
              <a:ext uri="{FF2B5EF4-FFF2-40B4-BE49-F238E27FC236}">
                <a16:creationId xmlns:a16="http://schemas.microsoft.com/office/drawing/2014/main" id="{FCDA7247-6592-4CFA-8662-F812C33C1543}"/>
              </a:ext>
            </a:extLst>
          </p:cNvPr>
          <p:cNvSpPr txBox="1">
            <a:spLocks noGrp="1"/>
          </p:cNvSpPr>
          <p:nvPr>
            <p:ph type="title"/>
          </p:nvPr>
        </p:nvSpPr>
        <p:spPr>
          <a:xfrm>
            <a:off x="3079" y="319676"/>
            <a:ext cx="16258031" cy="665045"/>
          </a:xfrm>
          <a:prstGeom prst="rect">
            <a:avLst/>
          </a:prstGeom>
          <a:noFill/>
          <a:ln>
            <a:noFill/>
          </a:ln>
        </p:spPr>
        <p:txBody>
          <a:bodyPr lIns="91425" tIns="45700" rIns="91425" bIns="45700" anchor="ctr" anchorCtr="0">
            <a:noAutofit/>
          </a:bodyPr>
          <a:lstStyle/>
          <a:p>
            <a:pPr lvl="0">
              <a:buSzPct val="25000"/>
            </a:pP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Sci-Fi Movies </a:t>
            </a:r>
            <a:r>
              <a:rPr lang="en-US" dirty="0">
                <a:solidFill>
                  <a:schemeClr val="tx1">
                    <a:lumMod val="75000"/>
                    <a:lumOff val="25000"/>
                  </a:schemeClr>
                </a:solidFill>
              </a:rPr>
              <a:t>w</a:t>
            </a: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ith </a:t>
            </a:r>
            <a:r>
              <a:rPr lang="en-US" dirty="0">
                <a:solidFill>
                  <a:schemeClr val="tx1">
                    <a:lumMod val="75000"/>
                    <a:lumOff val="25000"/>
                  </a:schemeClr>
                </a:solidFill>
              </a:rPr>
              <a:t>the </a:t>
            </a:r>
            <a:r>
              <a:rPr lang="en-US" sz="3200" b="0" i="0" u="none" strike="noStrike" cap="none" dirty="0">
                <a:solidFill>
                  <a:schemeClr val="tx1">
                    <a:lumMod val="75000"/>
                    <a:lumOff val="25000"/>
                  </a:schemeClr>
                </a:solidFill>
                <a:latin typeface="Open Sans ExtraBold"/>
                <a:ea typeface="Open Sans ExtraBold"/>
                <a:cs typeface="Open Sans ExtraBold"/>
                <a:sym typeface="Open Sans ExtraBold"/>
              </a:rPr>
              <a:t>Concept of AI</a:t>
            </a:r>
          </a:p>
        </p:txBody>
      </p:sp>
      <p:pic>
        <p:nvPicPr>
          <p:cNvPr id="4" name="Shape 375">
            <a:extLst>
              <a:ext uri="{FF2B5EF4-FFF2-40B4-BE49-F238E27FC236}">
                <a16:creationId xmlns:a16="http://schemas.microsoft.com/office/drawing/2014/main" id="{4D17669A-E4A2-4957-8D07-494A19419745}"/>
              </a:ext>
            </a:extLst>
          </p:cNvPr>
          <p:cNvPicPr preferRelativeResize="0"/>
          <p:nvPr/>
        </p:nvPicPr>
        <p:blipFill rotWithShape="1">
          <a:blip r:embed="rId2">
            <a:alphaModFix/>
          </a:blip>
          <a:srcRect/>
          <a:stretch/>
        </p:blipFill>
        <p:spPr>
          <a:xfrm>
            <a:off x="4440809" y="832865"/>
            <a:ext cx="7412773" cy="253919"/>
          </a:xfrm>
          <a:prstGeom prst="rect">
            <a:avLst/>
          </a:prstGeom>
          <a:noFill/>
          <a:ln>
            <a:noFill/>
          </a:ln>
        </p:spPr>
      </p:pic>
      <p:grpSp>
        <p:nvGrpSpPr>
          <p:cNvPr id="2" name="Group 1">
            <a:extLst>
              <a:ext uri="{FF2B5EF4-FFF2-40B4-BE49-F238E27FC236}">
                <a16:creationId xmlns:a16="http://schemas.microsoft.com/office/drawing/2014/main" id="{147483AB-3E19-4AC3-8E18-7A43A6C52AAB}"/>
              </a:ext>
            </a:extLst>
          </p:cNvPr>
          <p:cNvGrpSpPr/>
          <p:nvPr/>
        </p:nvGrpSpPr>
        <p:grpSpPr>
          <a:xfrm>
            <a:off x="902534" y="2246053"/>
            <a:ext cx="14450932" cy="6148183"/>
            <a:chOff x="902534" y="1497908"/>
            <a:chExt cx="14450932" cy="6148183"/>
          </a:xfrm>
        </p:grpSpPr>
        <p:pic>
          <p:nvPicPr>
            <p:cNvPr id="3080" name="Picture 8" descr="Image result for top 10 sci fi movies">
              <a:extLst>
                <a:ext uri="{FF2B5EF4-FFF2-40B4-BE49-F238E27FC236}">
                  <a16:creationId xmlns:a16="http://schemas.microsoft.com/office/drawing/2014/main" id="{0E363E71-3024-4933-A9DF-A264E8DD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700" y="1497909"/>
              <a:ext cx="4545766" cy="275051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088" name="Picture 16" descr="Related image">
              <a:extLst>
                <a:ext uri="{FF2B5EF4-FFF2-40B4-BE49-F238E27FC236}">
                  <a16:creationId xmlns:a16="http://schemas.microsoft.com/office/drawing/2014/main" id="{1069A2A4-5EC2-4EB9-A487-B13A143B45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00" b="12500"/>
            <a:stretch/>
          </p:blipFill>
          <p:spPr bwMode="auto">
            <a:xfrm>
              <a:off x="902534" y="4895577"/>
              <a:ext cx="4545766" cy="275051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090" name="Picture 18" descr="Image result for top 10 ai movies">
              <a:extLst>
                <a:ext uri="{FF2B5EF4-FFF2-40B4-BE49-F238E27FC236}">
                  <a16:creationId xmlns:a16="http://schemas.microsoft.com/office/drawing/2014/main" id="{1F09F177-D3DA-43C4-83B9-F79726A88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666" y="4895576"/>
              <a:ext cx="4329547" cy="275051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092" name="Picture 20" descr="Image result for top 10 ai movies">
              <a:extLst>
                <a:ext uri="{FF2B5EF4-FFF2-40B4-BE49-F238E27FC236}">
                  <a16:creationId xmlns:a16="http://schemas.microsoft.com/office/drawing/2014/main" id="{34EA0019-2408-475A-921E-4A083ABF99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07700" y="4895576"/>
              <a:ext cx="4545766" cy="275051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094" name="Picture 22" descr="Image result for top 10 ai movies">
              <a:extLst>
                <a:ext uri="{FF2B5EF4-FFF2-40B4-BE49-F238E27FC236}">
                  <a16:creationId xmlns:a16="http://schemas.microsoft.com/office/drawing/2014/main" id="{C761AB7A-E2F0-4B81-B98A-28629CB8D5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3666" y="1497910"/>
              <a:ext cx="4331757" cy="275051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096" name="Picture 24" descr="Related image">
              <a:extLst>
                <a:ext uri="{FF2B5EF4-FFF2-40B4-BE49-F238E27FC236}">
                  <a16:creationId xmlns:a16="http://schemas.microsoft.com/office/drawing/2014/main" id="{FFF36751-3FED-4E70-A40F-40E52BCD87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534" y="1497908"/>
              <a:ext cx="4584188" cy="275051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7F37556A-8CFF-48C1-A122-2D2FFC766B22}"/>
              </a:ext>
            </a:extLst>
          </p:cNvPr>
          <p:cNvSpPr/>
          <p:nvPr/>
        </p:nvSpPr>
        <p:spPr>
          <a:xfrm>
            <a:off x="2420349" y="1272232"/>
            <a:ext cx="11415302" cy="665045"/>
          </a:xfrm>
          <a:prstGeom prst="roundRect">
            <a:avLst/>
          </a:prstGeom>
          <a:solidFill>
            <a:srgbClr val="13A3E0"/>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Open Sans" panose="020B0606030504020204"/>
              </a:rPr>
              <a:t>Few AI films spanned through the decades that reflect the everchanging spectrum of our emotions regarding the machines we have created</a:t>
            </a:r>
            <a:endParaRPr lang="en-IN" sz="2800" dirty="0">
              <a:latin typeface="Open Sans" panose="020B0606030504020204"/>
            </a:endParaRPr>
          </a:p>
        </p:txBody>
      </p:sp>
    </p:spTree>
    <p:extLst>
      <p:ext uri="{BB962C8B-B14F-4D97-AF65-F5344CB8AC3E}">
        <p14:creationId xmlns:p14="http://schemas.microsoft.com/office/powerpoint/2010/main" val="14433837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2006</Words>
  <Application>Microsoft Office PowerPoint</Application>
  <PresentationFormat>Custom</PresentationFormat>
  <Paragraphs>378</Paragraphs>
  <Slides>44</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Calibri</vt:lpstr>
      <vt:lpstr>Calibri Light</vt:lpstr>
      <vt:lpstr>Comic Sans MS</vt:lpstr>
      <vt:lpstr>Gill Sans</vt:lpstr>
      <vt:lpstr>Lato</vt:lpstr>
      <vt:lpstr>Lato Light</vt:lpstr>
      <vt:lpstr>Open Sans</vt:lpstr>
      <vt:lpstr>Open Sans Extrabold</vt:lpstr>
      <vt:lpstr>Open Sans Extrabold</vt:lpstr>
      <vt:lpstr>Open Sans Semibold</vt:lpstr>
      <vt:lpstr>Open Sans Semibold</vt:lpstr>
      <vt:lpstr>Office Theme</vt:lpstr>
      <vt:lpstr>PowerPoint Presentation</vt:lpstr>
      <vt:lpstr>PowerPoint Presentation</vt:lpstr>
      <vt:lpstr>PowerPoint Presentation</vt:lpstr>
      <vt:lpstr>PowerPoint Presentation</vt:lpstr>
      <vt:lpstr>Data Economy</vt:lpstr>
      <vt:lpstr>Emergence of Artificial Intelligence</vt:lpstr>
      <vt:lpstr>Definition of Artificial Intelligence</vt:lpstr>
      <vt:lpstr>Artificial Intelligence in Practice</vt:lpstr>
      <vt:lpstr>Sci-Fi Movies with the Concept of AI</vt:lpstr>
      <vt:lpstr>Data Facilitates in Recommendations</vt:lpstr>
      <vt:lpstr>PowerPoint Presentation</vt:lpstr>
      <vt:lpstr>Relationship between Artificial Intelligence, Machine Learning, and Data Science</vt:lpstr>
      <vt:lpstr>Relationship between Artificial Intelligence and Machine Learning</vt:lpstr>
      <vt:lpstr>Definition of Machine Learning</vt:lpstr>
      <vt:lpstr>Features of Machine Learning</vt:lpstr>
      <vt:lpstr>PowerPoint Presentation</vt:lpstr>
      <vt:lpstr>Traditional Approach vs. Machine Learning Approach</vt:lpstr>
      <vt:lpstr>Traditional Approach</vt:lpstr>
      <vt:lpstr>Machine Learning Approach</vt:lpstr>
      <vt:lpstr>Relationship between Machine Learning and Data Science</vt:lpstr>
      <vt:lpstr>Relationship between Machine Learning and Data Science</vt:lpstr>
      <vt:lpstr>Machine Learning Techniques</vt:lpstr>
      <vt:lpstr>Machine Learning Techniques</vt:lpstr>
      <vt:lpstr>Machine Learning Techniques</vt:lpstr>
      <vt:lpstr>Machine Learning Techniques</vt:lpstr>
      <vt:lpstr>Machine Learning Techniques</vt:lpstr>
      <vt:lpstr>Machine Learning Techniques</vt:lpstr>
      <vt:lpstr>Machine Learning Techniques</vt:lpstr>
      <vt:lpstr>Machine Learning Techniques</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Shanthi L.M DSA</cp:lastModifiedBy>
  <cp:revision>1146</cp:revision>
  <dcterms:created xsi:type="dcterms:W3CDTF">2016-09-03T17:46:52Z</dcterms:created>
  <dcterms:modified xsi:type="dcterms:W3CDTF">2019-05-27T11:15:20Z</dcterms:modified>
</cp:coreProperties>
</file>